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  <p:sldMasterId id="214748365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y="6858000" cx="12192000"/>
  <p:notesSz cx="6858000" cy="9144000"/>
  <p:embeddedFontLst>
    <p:embeddedFont>
      <p:font typeface="Lustria"/>
      <p:regular r:id="rId32"/>
    </p:embeddedFont>
    <p:embeddedFont>
      <p:font typeface="Albert Sans"/>
      <p:regular r:id="rId33"/>
      <p:bold r:id="rId34"/>
      <p:italic r:id="rId35"/>
      <p:boldItalic r:id="rId36"/>
    </p:embeddedFont>
    <p:embeddedFont>
      <p:font typeface="Open Sans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41" roundtripDataSignature="AMtx7mgltOTI3deGIWmIRs35yMW86rmJ8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-boldItalic.fntdata"/><Relationship Id="rId20" Type="http://schemas.openxmlformats.org/officeDocument/2006/relationships/slide" Target="slides/slide14.xml"/><Relationship Id="rId41" Type="http://customschemas.google.com/relationships/presentationmetadata" Target="meta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AlbertSans-regular.fntdata"/><Relationship Id="rId10" Type="http://schemas.openxmlformats.org/officeDocument/2006/relationships/slide" Target="slides/slide4.xml"/><Relationship Id="rId32" Type="http://schemas.openxmlformats.org/officeDocument/2006/relationships/font" Target="fonts/Lustria-regular.fntdata"/><Relationship Id="rId13" Type="http://schemas.openxmlformats.org/officeDocument/2006/relationships/slide" Target="slides/slide7.xml"/><Relationship Id="rId35" Type="http://schemas.openxmlformats.org/officeDocument/2006/relationships/font" Target="fonts/AlbertSans-italic.fntdata"/><Relationship Id="rId12" Type="http://schemas.openxmlformats.org/officeDocument/2006/relationships/slide" Target="slides/slide6.xml"/><Relationship Id="rId34" Type="http://schemas.openxmlformats.org/officeDocument/2006/relationships/font" Target="fonts/AlbertSans-bold.fntdata"/><Relationship Id="rId15" Type="http://schemas.openxmlformats.org/officeDocument/2006/relationships/slide" Target="slides/slide9.xml"/><Relationship Id="rId37" Type="http://schemas.openxmlformats.org/officeDocument/2006/relationships/font" Target="fonts/OpenSans-regular.fntdata"/><Relationship Id="rId14" Type="http://schemas.openxmlformats.org/officeDocument/2006/relationships/slide" Target="slides/slide8.xml"/><Relationship Id="rId36" Type="http://schemas.openxmlformats.org/officeDocument/2006/relationships/font" Target="fonts/AlbertSans-boldItalic.fntdata"/><Relationship Id="rId17" Type="http://schemas.openxmlformats.org/officeDocument/2006/relationships/slide" Target="slides/slide11.xml"/><Relationship Id="rId39" Type="http://schemas.openxmlformats.org/officeDocument/2006/relationships/font" Target="fonts/OpenSans-italic.fntdata"/><Relationship Id="rId16" Type="http://schemas.openxmlformats.org/officeDocument/2006/relationships/slide" Target="slides/slide10.xml"/><Relationship Id="rId38" Type="http://schemas.openxmlformats.org/officeDocument/2006/relationships/font" Target="fonts/OpenSans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1" name="Google Shape;281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2f0b8385f7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2f0b8385f7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g32f0b8385f7_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2f0b8385f7_1_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32f0b8385f7_1_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g32f0b8385f7_1_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2f0b8385f7_1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2f0b8385f7_1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g32f0b8385f7_1_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2f0b8385f7_1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32f0b8385f7_1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g32f0b8385f7_1_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2f0b8385f7_1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32f0b8385f7_1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g32f0b8385f7_1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4" name="Google Shape;404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" name="Google Shape;19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/>
          <p:nvPr>
            <p:ph type="title"/>
          </p:nvPr>
        </p:nvSpPr>
        <p:spPr>
          <a:xfrm>
            <a:off x="685800" y="908591"/>
            <a:ext cx="4058728" cy="52255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pen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4"/>
          <p:cNvSpPr/>
          <p:nvPr>
            <p:ph idx="2" type="pic"/>
          </p:nvPr>
        </p:nvSpPr>
        <p:spPr>
          <a:xfrm>
            <a:off x="5699125" y="0"/>
            <a:ext cx="5786438" cy="6134100"/>
          </a:xfrm>
          <a:prstGeom prst="rect">
            <a:avLst/>
          </a:prstGeom>
          <a:noFill/>
          <a:ln>
            <a:noFill/>
          </a:ln>
        </p:spPr>
      </p:sp>
      <p:sp>
        <p:nvSpPr>
          <p:cNvPr id="20" name="Google Shape;20;p24"/>
          <p:cNvSpPr txBox="1"/>
          <p:nvPr>
            <p:ph idx="12" type="sldNum"/>
          </p:nvPr>
        </p:nvSpPr>
        <p:spPr>
          <a:xfrm>
            <a:off x="10919012" y="6274074"/>
            <a:ext cx="672354" cy="5839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1" name="Google Shape;21;p24"/>
          <p:cNvCxnSpPr/>
          <p:nvPr/>
        </p:nvCxnSpPr>
        <p:spPr>
          <a:xfrm>
            <a:off x="800100" y="723900"/>
            <a:ext cx="1638300" cy="0"/>
          </a:xfrm>
          <a:prstGeom prst="straightConnector1">
            <a:avLst/>
          </a:prstGeom>
          <a:noFill/>
          <a:ln cap="flat" cmpd="sng" w="444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" name="Google Shape;22;p24"/>
          <p:cNvCxnSpPr/>
          <p:nvPr/>
        </p:nvCxnSpPr>
        <p:spPr>
          <a:xfrm>
            <a:off x="5699342" y="6136928"/>
            <a:ext cx="5786724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4"/>
          <p:cNvSpPr txBox="1"/>
          <p:nvPr>
            <p:ph type="ctrTitle"/>
          </p:nvPr>
        </p:nvSpPr>
        <p:spPr>
          <a:xfrm>
            <a:off x="678426" y="889820"/>
            <a:ext cx="9989574" cy="35986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Open Sans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4"/>
          <p:cNvSpPr txBox="1"/>
          <p:nvPr>
            <p:ph idx="1" type="subTitle"/>
          </p:nvPr>
        </p:nvSpPr>
        <p:spPr>
          <a:xfrm>
            <a:off x="678426" y="4488426"/>
            <a:ext cx="6991776" cy="130277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81" name="Google Shape;81;p34"/>
          <p:cNvSpPr txBox="1"/>
          <p:nvPr>
            <p:ph idx="10" type="dt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4"/>
          <p:cNvSpPr txBox="1"/>
          <p:nvPr>
            <p:ph idx="11" type="ftr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4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5"/>
          <p:cNvSpPr txBox="1"/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35"/>
          <p:cNvSpPr txBox="1"/>
          <p:nvPr>
            <p:ph idx="1" type="body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35"/>
          <p:cNvSpPr txBox="1"/>
          <p:nvPr>
            <p:ph idx="10" type="dt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35"/>
          <p:cNvSpPr txBox="1"/>
          <p:nvPr>
            <p:ph idx="11" type="ftr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35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6"/>
          <p:cNvSpPr txBox="1"/>
          <p:nvPr>
            <p:ph type="title"/>
          </p:nvPr>
        </p:nvSpPr>
        <p:spPr>
          <a:xfrm>
            <a:off x="715383" y="1709738"/>
            <a:ext cx="10632067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pen San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36"/>
          <p:cNvSpPr txBox="1"/>
          <p:nvPr>
            <p:ph idx="1" type="body"/>
          </p:nvPr>
        </p:nvSpPr>
        <p:spPr>
          <a:xfrm>
            <a:off x="715383" y="4589463"/>
            <a:ext cx="10632067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3" name="Google Shape;93;p36"/>
          <p:cNvSpPr txBox="1"/>
          <p:nvPr>
            <p:ph idx="10" type="dt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36"/>
          <p:cNvSpPr txBox="1"/>
          <p:nvPr>
            <p:ph idx="11" type="ftr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36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7"/>
          <p:cNvSpPr txBox="1"/>
          <p:nvPr>
            <p:ph type="title"/>
          </p:nvPr>
        </p:nvSpPr>
        <p:spPr>
          <a:xfrm>
            <a:off x="700635" y="922096"/>
            <a:ext cx="10691265" cy="11279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37"/>
          <p:cNvSpPr txBox="1"/>
          <p:nvPr>
            <p:ph idx="1" type="body"/>
          </p:nvPr>
        </p:nvSpPr>
        <p:spPr>
          <a:xfrm>
            <a:off x="715383" y="2128684"/>
            <a:ext cx="5304417" cy="38444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37"/>
          <p:cNvSpPr txBox="1"/>
          <p:nvPr>
            <p:ph idx="2" type="body"/>
          </p:nvPr>
        </p:nvSpPr>
        <p:spPr>
          <a:xfrm>
            <a:off x="6172200" y="2128684"/>
            <a:ext cx="5219700" cy="38444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37"/>
          <p:cNvSpPr txBox="1"/>
          <p:nvPr>
            <p:ph idx="10" type="dt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37"/>
          <p:cNvSpPr txBox="1"/>
          <p:nvPr>
            <p:ph idx="11" type="ftr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37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8"/>
          <p:cNvSpPr txBox="1"/>
          <p:nvPr>
            <p:ph type="title"/>
          </p:nvPr>
        </p:nvSpPr>
        <p:spPr>
          <a:xfrm>
            <a:off x="685887" y="929148"/>
            <a:ext cx="10640005" cy="7615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38"/>
          <p:cNvSpPr txBox="1"/>
          <p:nvPr>
            <p:ph idx="1" type="body"/>
          </p:nvPr>
        </p:nvSpPr>
        <p:spPr>
          <a:xfrm>
            <a:off x="715384" y="1681163"/>
            <a:ext cx="5282192" cy="6572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6" name="Google Shape;106;p38"/>
          <p:cNvSpPr txBox="1"/>
          <p:nvPr>
            <p:ph idx="2" type="body"/>
          </p:nvPr>
        </p:nvSpPr>
        <p:spPr>
          <a:xfrm>
            <a:off x="715384" y="2505075"/>
            <a:ext cx="5282192" cy="3423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7" name="Google Shape;107;p38"/>
          <p:cNvSpPr txBox="1"/>
          <p:nvPr>
            <p:ph idx="3" type="body"/>
          </p:nvPr>
        </p:nvSpPr>
        <p:spPr>
          <a:xfrm>
            <a:off x="6172200" y="1681163"/>
            <a:ext cx="5183188" cy="6572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8" name="Google Shape;108;p38"/>
          <p:cNvSpPr txBox="1"/>
          <p:nvPr>
            <p:ph idx="4" type="body"/>
          </p:nvPr>
        </p:nvSpPr>
        <p:spPr>
          <a:xfrm>
            <a:off x="6172200" y="2505075"/>
            <a:ext cx="5183188" cy="3423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" name="Google Shape;109;p38"/>
          <p:cNvSpPr txBox="1"/>
          <p:nvPr>
            <p:ph idx="10" type="dt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38"/>
          <p:cNvSpPr txBox="1"/>
          <p:nvPr>
            <p:ph idx="11" type="ftr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38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9"/>
          <p:cNvSpPr txBox="1"/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39"/>
          <p:cNvSpPr txBox="1"/>
          <p:nvPr>
            <p:ph idx="10" type="dt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39"/>
          <p:cNvSpPr txBox="1"/>
          <p:nvPr>
            <p:ph idx="11" type="ftr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39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0"/>
          <p:cNvSpPr txBox="1"/>
          <p:nvPr>
            <p:ph idx="10" type="dt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40"/>
          <p:cNvSpPr txBox="1"/>
          <p:nvPr>
            <p:ph idx="11" type="ftr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40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1"/>
          <p:cNvSpPr txBox="1"/>
          <p:nvPr>
            <p:ph type="title"/>
          </p:nvPr>
        </p:nvSpPr>
        <p:spPr>
          <a:xfrm>
            <a:off x="678426" y="781665"/>
            <a:ext cx="4093599" cy="12234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4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24" name="Google Shape;124;p41"/>
          <p:cNvSpPr txBox="1"/>
          <p:nvPr>
            <p:ph idx="2" type="body"/>
          </p:nvPr>
        </p:nvSpPr>
        <p:spPr>
          <a:xfrm>
            <a:off x="688258" y="2315497"/>
            <a:ext cx="4093599" cy="35534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25" name="Google Shape;125;p41"/>
          <p:cNvSpPr txBox="1"/>
          <p:nvPr>
            <p:ph idx="10" type="dt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41"/>
          <p:cNvSpPr txBox="1"/>
          <p:nvPr>
            <p:ph idx="11" type="ftr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41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2"/>
          <p:cNvSpPr txBox="1"/>
          <p:nvPr>
            <p:ph type="title"/>
          </p:nvPr>
        </p:nvSpPr>
        <p:spPr>
          <a:xfrm>
            <a:off x="683342" y="1066800"/>
            <a:ext cx="4103431" cy="131752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42"/>
          <p:cNvSpPr/>
          <p:nvPr>
            <p:ph idx="2" type="pic"/>
          </p:nvPr>
        </p:nvSpPr>
        <p:spPr>
          <a:xfrm>
            <a:off x="5183188" y="1066800"/>
            <a:ext cx="6172200" cy="4794250"/>
          </a:xfrm>
          <a:prstGeom prst="rect">
            <a:avLst/>
          </a:prstGeom>
          <a:noFill/>
          <a:ln>
            <a:noFill/>
          </a:ln>
        </p:spPr>
      </p:sp>
      <p:sp>
        <p:nvSpPr>
          <p:cNvPr id="131" name="Google Shape;131;p42"/>
          <p:cNvSpPr txBox="1"/>
          <p:nvPr>
            <p:ph idx="1" type="body"/>
          </p:nvPr>
        </p:nvSpPr>
        <p:spPr>
          <a:xfrm>
            <a:off x="683342" y="2552700"/>
            <a:ext cx="4103431" cy="3316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2" name="Google Shape;132;p42"/>
          <p:cNvSpPr txBox="1"/>
          <p:nvPr>
            <p:ph idx="10" type="dt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42"/>
          <p:cNvSpPr txBox="1"/>
          <p:nvPr>
            <p:ph idx="11" type="ftr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42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3"/>
          <p:cNvSpPr txBox="1"/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43"/>
          <p:cNvSpPr txBox="1"/>
          <p:nvPr>
            <p:ph idx="1" type="body"/>
          </p:nvPr>
        </p:nvSpPr>
        <p:spPr>
          <a:xfrm rot="5400000">
            <a:off x="4228224" y="-1234462"/>
            <a:ext cx="3636088" cy="106912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8" name="Google Shape;138;p43"/>
          <p:cNvSpPr txBox="1"/>
          <p:nvPr>
            <p:ph idx="10" type="dt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43"/>
          <p:cNvSpPr txBox="1"/>
          <p:nvPr>
            <p:ph idx="11" type="ftr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43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2">
  <p:cSld name="Agenda 2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6"/>
          <p:cNvSpPr txBox="1"/>
          <p:nvPr>
            <p:ph type="title"/>
          </p:nvPr>
        </p:nvSpPr>
        <p:spPr>
          <a:xfrm>
            <a:off x="705934" y="723900"/>
            <a:ext cx="3503757" cy="53164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pen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6"/>
          <p:cNvSpPr txBox="1"/>
          <p:nvPr>
            <p:ph idx="1" type="body"/>
          </p:nvPr>
        </p:nvSpPr>
        <p:spPr>
          <a:xfrm>
            <a:off x="5582232" y="2053087"/>
            <a:ext cx="5903332" cy="39872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/>
            </a:lvl2pPr>
            <a:lvl3pPr indent="-3302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/>
            </a:lvl3pPr>
            <a:lvl4pPr indent="-3175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/>
            </a:lvl4pPr>
            <a:lvl5pPr indent="-3175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26"/>
          <p:cNvSpPr txBox="1"/>
          <p:nvPr>
            <p:ph idx="12" type="sldNum"/>
          </p:nvPr>
        </p:nvSpPr>
        <p:spPr>
          <a:xfrm>
            <a:off x="10919012" y="6274074"/>
            <a:ext cx="672354" cy="5839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7" name="Google Shape;27;p26"/>
          <p:cNvCxnSpPr/>
          <p:nvPr/>
        </p:nvCxnSpPr>
        <p:spPr>
          <a:xfrm>
            <a:off x="5695467" y="723900"/>
            <a:ext cx="5790599" cy="0"/>
          </a:xfrm>
          <a:prstGeom prst="straightConnector1">
            <a:avLst/>
          </a:prstGeom>
          <a:noFill/>
          <a:ln cap="flat" cmpd="sng" w="444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" name="Google Shape;28;p26"/>
          <p:cNvCxnSpPr/>
          <p:nvPr/>
        </p:nvCxnSpPr>
        <p:spPr>
          <a:xfrm>
            <a:off x="5699342" y="6136928"/>
            <a:ext cx="5786724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4"/>
          <p:cNvSpPr txBox="1"/>
          <p:nvPr>
            <p:ph type="title"/>
          </p:nvPr>
        </p:nvSpPr>
        <p:spPr>
          <a:xfrm rot="5400000">
            <a:off x="7924366" y="2315931"/>
            <a:ext cx="4984956" cy="23490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44"/>
          <p:cNvSpPr txBox="1"/>
          <p:nvPr>
            <p:ph idx="1" type="body"/>
          </p:nvPr>
        </p:nvSpPr>
        <p:spPr>
          <a:xfrm rot="5400000">
            <a:off x="2547783" y="-711610"/>
            <a:ext cx="4984956" cy="84041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4" name="Google Shape;144;p44"/>
          <p:cNvSpPr txBox="1"/>
          <p:nvPr>
            <p:ph idx="10" type="dt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44"/>
          <p:cNvSpPr txBox="1"/>
          <p:nvPr>
            <p:ph idx="11" type="ftr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44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">
    <p:bg>
      <p:bgPr>
        <a:solidFill>
          <a:schemeClr val="dk1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/>
          <p:nvPr>
            <p:ph type="title"/>
          </p:nvPr>
        </p:nvSpPr>
        <p:spPr>
          <a:xfrm>
            <a:off x="685800" y="908591"/>
            <a:ext cx="4058728" cy="52255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pen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23"/>
          <p:cNvSpPr/>
          <p:nvPr>
            <p:ph idx="2" type="pic"/>
          </p:nvPr>
        </p:nvSpPr>
        <p:spPr>
          <a:xfrm>
            <a:off x="5699125" y="0"/>
            <a:ext cx="5786438" cy="6134100"/>
          </a:xfrm>
          <a:prstGeom prst="rect">
            <a:avLst/>
          </a:prstGeom>
          <a:noFill/>
          <a:ln>
            <a:noFill/>
          </a:ln>
        </p:spPr>
      </p:sp>
      <p:sp>
        <p:nvSpPr>
          <p:cNvPr id="150" name="Google Shape;150;p23"/>
          <p:cNvSpPr txBox="1"/>
          <p:nvPr>
            <p:ph idx="12" type="sldNum"/>
          </p:nvPr>
        </p:nvSpPr>
        <p:spPr>
          <a:xfrm>
            <a:off x="10919012" y="6274074"/>
            <a:ext cx="672354" cy="5839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1" name="Google Shape;151;p23"/>
          <p:cNvCxnSpPr/>
          <p:nvPr/>
        </p:nvCxnSpPr>
        <p:spPr>
          <a:xfrm>
            <a:off x="800100" y="723900"/>
            <a:ext cx="1638300" cy="0"/>
          </a:xfrm>
          <a:prstGeom prst="straightConnector1">
            <a:avLst/>
          </a:prstGeom>
          <a:noFill/>
          <a:ln cap="flat" cmpd="sng" w="444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2" name="Google Shape;152;p23"/>
          <p:cNvCxnSpPr/>
          <p:nvPr/>
        </p:nvCxnSpPr>
        <p:spPr>
          <a:xfrm>
            <a:off x="5699342" y="6136928"/>
            <a:ext cx="5786724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2">
  <p:cSld name="Section Title 2">
    <p:bg>
      <p:bgPr>
        <a:solidFill>
          <a:schemeClr val="dk1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/>
          <p:cNvSpPr txBox="1"/>
          <p:nvPr>
            <p:ph type="title"/>
          </p:nvPr>
        </p:nvSpPr>
        <p:spPr>
          <a:xfrm>
            <a:off x="763439" y="684311"/>
            <a:ext cx="4058728" cy="274900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pen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30"/>
          <p:cNvSpPr txBox="1"/>
          <p:nvPr>
            <p:ph idx="1" type="body"/>
          </p:nvPr>
        </p:nvSpPr>
        <p:spPr>
          <a:xfrm>
            <a:off x="757600" y="3662835"/>
            <a:ext cx="4064567" cy="24683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/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30"/>
          <p:cNvSpPr/>
          <p:nvPr>
            <p:ph idx="2" type="pic"/>
          </p:nvPr>
        </p:nvSpPr>
        <p:spPr>
          <a:xfrm>
            <a:off x="5707756" y="4"/>
            <a:ext cx="5786438" cy="61341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57" name="Google Shape;157;p30"/>
          <p:cNvCxnSpPr/>
          <p:nvPr/>
        </p:nvCxnSpPr>
        <p:spPr>
          <a:xfrm>
            <a:off x="814484" y="721031"/>
            <a:ext cx="1638300" cy="0"/>
          </a:xfrm>
          <a:prstGeom prst="straightConnector1">
            <a:avLst/>
          </a:prstGeom>
          <a:noFill/>
          <a:ln cap="flat" cmpd="sng" w="444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8" name="Google Shape;158;p30"/>
          <p:cNvSpPr txBox="1"/>
          <p:nvPr>
            <p:ph idx="12" type="sldNum"/>
          </p:nvPr>
        </p:nvSpPr>
        <p:spPr>
          <a:xfrm>
            <a:off x="10919012" y="6274074"/>
            <a:ext cx="672354" cy="5839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9" name="Google Shape;159;p30"/>
          <p:cNvCxnSpPr/>
          <p:nvPr/>
        </p:nvCxnSpPr>
        <p:spPr>
          <a:xfrm>
            <a:off x="5699342" y="6136928"/>
            <a:ext cx="5786724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2">
  <p:cSld name="Section Title 2">
    <p:bg>
      <p:bgPr>
        <a:solidFill>
          <a:schemeClr val="dk1"/>
        </a:soli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1"/>
          <p:cNvSpPr txBox="1"/>
          <p:nvPr>
            <p:ph type="title"/>
          </p:nvPr>
        </p:nvSpPr>
        <p:spPr>
          <a:xfrm>
            <a:off x="763439" y="684311"/>
            <a:ext cx="4058728" cy="274900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pen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1"/>
          <p:cNvSpPr txBox="1"/>
          <p:nvPr>
            <p:ph idx="1" type="body"/>
          </p:nvPr>
        </p:nvSpPr>
        <p:spPr>
          <a:xfrm>
            <a:off x="757600" y="3662835"/>
            <a:ext cx="4064567" cy="24683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/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31"/>
          <p:cNvSpPr/>
          <p:nvPr>
            <p:ph idx="2" type="pic"/>
          </p:nvPr>
        </p:nvSpPr>
        <p:spPr>
          <a:xfrm>
            <a:off x="5707756" y="4"/>
            <a:ext cx="5786438" cy="61341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33" name="Google Shape;33;p31"/>
          <p:cNvCxnSpPr/>
          <p:nvPr/>
        </p:nvCxnSpPr>
        <p:spPr>
          <a:xfrm>
            <a:off x="814484" y="721031"/>
            <a:ext cx="1638300" cy="0"/>
          </a:xfrm>
          <a:prstGeom prst="straightConnector1">
            <a:avLst/>
          </a:prstGeom>
          <a:noFill/>
          <a:ln cap="flat" cmpd="sng" w="444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4" name="Google Shape;34;p31"/>
          <p:cNvSpPr txBox="1"/>
          <p:nvPr>
            <p:ph idx="12" type="sldNum"/>
          </p:nvPr>
        </p:nvSpPr>
        <p:spPr>
          <a:xfrm>
            <a:off x="10919012" y="6274074"/>
            <a:ext cx="672354" cy="5839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5" name="Google Shape;35;p31"/>
          <p:cNvCxnSpPr/>
          <p:nvPr/>
        </p:nvCxnSpPr>
        <p:spPr>
          <a:xfrm>
            <a:off x="5699342" y="6136928"/>
            <a:ext cx="5786724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2">
  <p:cSld name="Agenda 2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5"/>
          <p:cNvSpPr txBox="1"/>
          <p:nvPr>
            <p:ph type="title"/>
          </p:nvPr>
        </p:nvSpPr>
        <p:spPr>
          <a:xfrm>
            <a:off x="705934" y="723900"/>
            <a:ext cx="3503757" cy="53164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5"/>
          <p:cNvSpPr txBox="1"/>
          <p:nvPr>
            <p:ph idx="1" type="body"/>
          </p:nvPr>
        </p:nvSpPr>
        <p:spPr>
          <a:xfrm>
            <a:off x="5582232" y="2053087"/>
            <a:ext cx="5903332" cy="39872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2pPr>
            <a:lvl3pPr indent="-3302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/>
            </a:lvl3pPr>
            <a:lvl4pPr indent="-3175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4pPr>
            <a:lvl5pPr indent="-3175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25"/>
          <p:cNvSpPr txBox="1"/>
          <p:nvPr>
            <p:ph idx="12" type="sldNum"/>
          </p:nvPr>
        </p:nvSpPr>
        <p:spPr>
          <a:xfrm>
            <a:off x="10919012" y="6274074"/>
            <a:ext cx="672354" cy="5839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8" name="Google Shape;48;p25"/>
          <p:cNvCxnSpPr/>
          <p:nvPr/>
        </p:nvCxnSpPr>
        <p:spPr>
          <a:xfrm>
            <a:off x="5695467" y="723900"/>
            <a:ext cx="5790599" cy="0"/>
          </a:xfrm>
          <a:prstGeom prst="straightConnector1">
            <a:avLst/>
          </a:prstGeom>
          <a:noFill/>
          <a:ln cap="flat" cmpd="sng" w="444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9" name="Google Shape;49;p25"/>
          <p:cNvCxnSpPr/>
          <p:nvPr/>
        </p:nvCxnSpPr>
        <p:spPr>
          <a:xfrm>
            <a:off x="5699342" y="6136928"/>
            <a:ext cx="5786724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">
  <p:cSld name="Section Title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Google Shape;51;p27"/>
          <p:cNvCxnSpPr/>
          <p:nvPr/>
        </p:nvCxnSpPr>
        <p:spPr>
          <a:xfrm>
            <a:off x="5715000" y="738013"/>
            <a:ext cx="5676900" cy="0"/>
          </a:xfrm>
          <a:prstGeom prst="straightConnector1">
            <a:avLst/>
          </a:prstGeom>
          <a:noFill/>
          <a:ln cap="flat" cmpd="sng" w="444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2" name="Google Shape;52;p27"/>
          <p:cNvSpPr txBox="1"/>
          <p:nvPr>
            <p:ph type="title"/>
          </p:nvPr>
        </p:nvSpPr>
        <p:spPr>
          <a:xfrm>
            <a:off x="5637007" y="817581"/>
            <a:ext cx="5935869" cy="523815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7"/>
          <p:cNvSpPr/>
          <p:nvPr>
            <p:ph idx="2" type="pic"/>
          </p:nvPr>
        </p:nvSpPr>
        <p:spPr>
          <a:xfrm>
            <a:off x="-1" y="1"/>
            <a:ext cx="4876799" cy="6858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54" name="Google Shape;54;p27"/>
          <p:cNvCxnSpPr/>
          <p:nvPr/>
        </p:nvCxnSpPr>
        <p:spPr>
          <a:xfrm>
            <a:off x="5715000" y="6134100"/>
            <a:ext cx="56769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Break 1">
  <p:cSld name="Section Break 1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8"/>
          <p:cNvSpPr txBox="1"/>
          <p:nvPr>
            <p:ph type="ctrTitle"/>
          </p:nvPr>
        </p:nvSpPr>
        <p:spPr>
          <a:xfrm>
            <a:off x="710520" y="776873"/>
            <a:ext cx="5854182" cy="30705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8"/>
          <p:cNvSpPr txBox="1"/>
          <p:nvPr>
            <p:ph idx="1" type="subTitle"/>
          </p:nvPr>
        </p:nvSpPr>
        <p:spPr>
          <a:xfrm>
            <a:off x="721202" y="4088927"/>
            <a:ext cx="5842218" cy="1880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28"/>
          <p:cNvSpPr/>
          <p:nvPr>
            <p:ph idx="2" type="pic"/>
          </p:nvPr>
        </p:nvSpPr>
        <p:spPr>
          <a:xfrm>
            <a:off x="7315200" y="0"/>
            <a:ext cx="4876800" cy="6858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59" name="Google Shape;59;p28"/>
          <p:cNvCxnSpPr/>
          <p:nvPr/>
        </p:nvCxnSpPr>
        <p:spPr>
          <a:xfrm>
            <a:off x="724574" y="723899"/>
            <a:ext cx="5786724" cy="0"/>
          </a:xfrm>
          <a:prstGeom prst="straightConnector1">
            <a:avLst/>
          </a:prstGeom>
          <a:noFill/>
          <a:ln cap="flat" cmpd="sng" w="444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0" name="Google Shape;60;p28"/>
          <p:cNvCxnSpPr/>
          <p:nvPr/>
        </p:nvCxnSpPr>
        <p:spPr>
          <a:xfrm>
            <a:off x="724574" y="6136928"/>
            <a:ext cx="5786724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2">
  <p:cSld name="Table 2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9"/>
          <p:cNvSpPr txBox="1"/>
          <p:nvPr>
            <p:ph type="title"/>
          </p:nvPr>
        </p:nvSpPr>
        <p:spPr>
          <a:xfrm>
            <a:off x="734592" y="976997"/>
            <a:ext cx="11000208" cy="12399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9"/>
          <p:cNvSpPr txBox="1"/>
          <p:nvPr>
            <p:ph idx="1" type="body"/>
          </p:nvPr>
        </p:nvSpPr>
        <p:spPr>
          <a:xfrm>
            <a:off x="734592" y="2244725"/>
            <a:ext cx="7814185" cy="4233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29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5" name="Google Shape;65;p29"/>
          <p:cNvCxnSpPr/>
          <p:nvPr/>
        </p:nvCxnSpPr>
        <p:spPr>
          <a:xfrm>
            <a:off x="724574" y="723899"/>
            <a:ext cx="11010226" cy="0"/>
          </a:xfrm>
          <a:prstGeom prst="straightConnector1">
            <a:avLst/>
          </a:prstGeom>
          <a:noFill/>
          <a:ln cap="flat" cmpd="sng" w="444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ntent">
  <p:cSld name="Title and two conten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2"/>
          <p:cNvSpPr txBox="1"/>
          <p:nvPr>
            <p:ph type="title"/>
          </p:nvPr>
        </p:nvSpPr>
        <p:spPr>
          <a:xfrm>
            <a:off x="734591" y="976997"/>
            <a:ext cx="11000209" cy="11882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2"/>
          <p:cNvSpPr txBox="1"/>
          <p:nvPr>
            <p:ph idx="1" type="body"/>
          </p:nvPr>
        </p:nvSpPr>
        <p:spPr>
          <a:xfrm>
            <a:off x="734593" y="2244725"/>
            <a:ext cx="5045105" cy="4233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30200" lvl="1" marL="9144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indent="-317500" lvl="2" marL="1371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04800" lvl="3" marL="1828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indent="-304800" lvl="4" marL="22860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69" name="Google Shape;69;p32"/>
          <p:cNvCxnSpPr/>
          <p:nvPr/>
        </p:nvCxnSpPr>
        <p:spPr>
          <a:xfrm>
            <a:off x="724574" y="723899"/>
            <a:ext cx="11010226" cy="0"/>
          </a:xfrm>
          <a:prstGeom prst="straightConnector1">
            <a:avLst/>
          </a:prstGeom>
          <a:noFill/>
          <a:ln cap="flat" cmpd="sng" w="444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0" name="Google Shape;70;p32"/>
          <p:cNvSpPr txBox="1"/>
          <p:nvPr>
            <p:ph idx="2" type="body"/>
          </p:nvPr>
        </p:nvSpPr>
        <p:spPr>
          <a:xfrm>
            <a:off x="6412304" y="2244724"/>
            <a:ext cx="5322496" cy="4233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30200" lvl="1" marL="9144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indent="-317500" lvl="2" marL="1371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04800" lvl="3" marL="1828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indent="-304800" lvl="4" marL="22860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2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Break 2">
  <p:cSld name="Section Break 2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3"/>
          <p:cNvSpPr txBox="1"/>
          <p:nvPr>
            <p:ph type="ctrTitle"/>
          </p:nvPr>
        </p:nvSpPr>
        <p:spPr>
          <a:xfrm>
            <a:off x="719146" y="983901"/>
            <a:ext cx="5724786" cy="11985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3"/>
          <p:cNvSpPr txBox="1"/>
          <p:nvPr>
            <p:ph idx="1" type="body"/>
          </p:nvPr>
        </p:nvSpPr>
        <p:spPr>
          <a:xfrm>
            <a:off x="710520" y="2244725"/>
            <a:ext cx="5724786" cy="37956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30200" lvl="2" marL="1371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3pPr>
            <a:lvl4pPr indent="-317500" lvl="3" marL="1828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3"/>
          <p:cNvSpPr/>
          <p:nvPr>
            <p:ph idx="2" type="pic"/>
          </p:nvPr>
        </p:nvSpPr>
        <p:spPr>
          <a:xfrm>
            <a:off x="7315200" y="723899"/>
            <a:ext cx="4876800" cy="531651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76" name="Google Shape;76;p33"/>
          <p:cNvCxnSpPr/>
          <p:nvPr/>
        </p:nvCxnSpPr>
        <p:spPr>
          <a:xfrm>
            <a:off x="724574" y="723899"/>
            <a:ext cx="5786724" cy="0"/>
          </a:xfrm>
          <a:prstGeom prst="straightConnector1">
            <a:avLst/>
          </a:prstGeom>
          <a:noFill/>
          <a:ln cap="flat" cmpd="sng" w="444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7" name="Google Shape;77;p33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2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theme" Target="../theme/theme1.xml"/><Relationship Id="rId11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8.xml"/><Relationship Id="rId19" Type="http://schemas.openxmlformats.org/officeDocument/2006/relationships/slideLayout" Target="../slideLayouts/slideLayout22.xml"/><Relationship Id="rId6" Type="http://schemas.openxmlformats.org/officeDocument/2006/relationships/slideLayout" Target="../slideLayouts/slideLayout9.xml"/><Relationship Id="rId1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10.xml"/><Relationship Id="rId8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/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Open Sans"/>
              <a:buNone/>
              <a:defRPr b="0" i="0" sz="4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2"/>
          <p:cNvSpPr txBox="1"/>
          <p:nvPr>
            <p:ph idx="1" type="body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42900" lvl="1" marL="9144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30200" lvl="2" marL="13716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17500" lvl="3" marL="18288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17500" lvl="4" marL="22860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2" name="Google Shape;12;p22"/>
          <p:cNvSpPr txBox="1"/>
          <p:nvPr>
            <p:ph idx="10" type="dt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3" name="Google Shape;13;p22"/>
          <p:cNvSpPr txBox="1"/>
          <p:nvPr>
            <p:ph idx="11" type="ftr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4" name="Google Shape;14;p22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" name="Google Shape;15;p22"/>
          <p:cNvCxnSpPr/>
          <p:nvPr/>
        </p:nvCxnSpPr>
        <p:spPr>
          <a:xfrm>
            <a:off x="800100" y="723900"/>
            <a:ext cx="10591800" cy="0"/>
          </a:xfrm>
          <a:prstGeom prst="straightConnector1">
            <a:avLst/>
          </a:prstGeom>
          <a:noFill/>
          <a:ln cap="flat" cmpd="sng" w="444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" name="Google Shape;16;p22"/>
          <p:cNvCxnSpPr/>
          <p:nvPr/>
        </p:nvCxnSpPr>
        <p:spPr>
          <a:xfrm>
            <a:off x="800100" y="6142781"/>
            <a:ext cx="10591800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672">
          <p15:clr>
            <a:srgbClr val="F26B43"/>
          </p15:clr>
        </p15:guide>
        <p15:guide id="4" orient="horz" pos="912">
          <p15:clr>
            <a:srgbClr val="F26B43"/>
          </p15:clr>
        </p15:guide>
        <p15:guide id="5" pos="7176">
          <p15:clr>
            <a:srgbClr val="F26B43"/>
          </p15:clr>
        </p15:guide>
        <p15:guide id="6" pos="504">
          <p15:clr>
            <a:srgbClr val="F26B43"/>
          </p15:clr>
        </p15:guide>
        <p15:guide id="7" orient="horz" pos="3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1"/>
          <p:cNvSpPr txBox="1"/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  <a:defRPr b="0" i="0" sz="4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8" name="Google Shape;38;p21"/>
          <p:cNvSpPr txBox="1"/>
          <p:nvPr>
            <p:ph idx="1" type="body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42900" lvl="1" marL="9144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30200" lvl="2" marL="13716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17500" lvl="3" marL="18288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17500" lvl="4" marL="22860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9" name="Google Shape;39;p21"/>
          <p:cNvSpPr txBox="1"/>
          <p:nvPr>
            <p:ph idx="10" type="dt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0" name="Google Shape;40;p21"/>
          <p:cNvSpPr txBox="1"/>
          <p:nvPr>
            <p:ph idx="11" type="ftr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1" name="Google Shape;41;p21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2" name="Google Shape;42;p21"/>
          <p:cNvCxnSpPr/>
          <p:nvPr/>
        </p:nvCxnSpPr>
        <p:spPr>
          <a:xfrm>
            <a:off x="800100" y="723900"/>
            <a:ext cx="10591800" cy="0"/>
          </a:xfrm>
          <a:prstGeom prst="straightConnector1">
            <a:avLst/>
          </a:prstGeom>
          <a:noFill/>
          <a:ln cap="flat" cmpd="sng" w="444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" name="Google Shape;43;p21"/>
          <p:cNvCxnSpPr/>
          <p:nvPr/>
        </p:nvCxnSpPr>
        <p:spPr>
          <a:xfrm>
            <a:off x="800100" y="6142781"/>
            <a:ext cx="105918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672">
          <p15:clr>
            <a:srgbClr val="F26B43"/>
          </p15:clr>
        </p15:guide>
        <p15:guide id="4" orient="horz" pos="912">
          <p15:clr>
            <a:srgbClr val="F26B43"/>
          </p15:clr>
        </p15:guide>
        <p15:guide id="5" pos="7176">
          <p15:clr>
            <a:srgbClr val="F26B43"/>
          </p15:clr>
        </p15:guide>
        <p15:guide id="6" pos="504">
          <p15:clr>
            <a:srgbClr val="F26B43"/>
          </p15:clr>
        </p15:guide>
        <p15:guide id="7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"/>
          <p:cNvSpPr txBox="1"/>
          <p:nvPr>
            <p:ph type="title"/>
          </p:nvPr>
        </p:nvSpPr>
        <p:spPr>
          <a:xfrm>
            <a:off x="685800" y="908591"/>
            <a:ext cx="4058728" cy="52255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pen Sans"/>
              <a:buNone/>
            </a:pPr>
            <a:r>
              <a:rPr lang="en-US"/>
              <a:t>PRACTICAL TOOLS FOR GROWING YOUR </a:t>
            </a:r>
            <a:r>
              <a:rPr lang="en-US">
                <a:solidFill>
                  <a:srgbClr val="00B0F0"/>
                </a:solidFill>
              </a:rPr>
              <a:t>BUSINESS</a:t>
            </a:r>
            <a:r>
              <a:rPr lang="en-US"/>
              <a:t>.</a:t>
            </a:r>
            <a:endParaRPr/>
          </a:p>
        </p:txBody>
      </p:sp>
      <p:pic>
        <p:nvPicPr>
          <p:cNvPr descr="A close-up of a pine cone" id="166" name="Google Shape;166;p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885" l="0" r="0" t="2885"/>
          <a:stretch/>
        </p:blipFill>
        <p:spPr>
          <a:xfrm>
            <a:off x="5699125" y="0"/>
            <a:ext cx="5786438" cy="6134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7" name="Google Shape;167;p1"/>
          <p:cNvGrpSpPr/>
          <p:nvPr/>
        </p:nvGrpSpPr>
        <p:grpSpPr>
          <a:xfrm>
            <a:off x="156171" y="6134098"/>
            <a:ext cx="1720756" cy="681724"/>
            <a:chOff x="1331495" y="4820189"/>
            <a:chExt cx="3316465" cy="1313909"/>
          </a:xfrm>
        </p:grpSpPr>
        <p:pic>
          <p:nvPicPr>
            <p:cNvPr id="168" name="Google Shape;168;p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331495" y="5107614"/>
              <a:ext cx="1383669" cy="8417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1"/>
            <p:cNvPicPr preferRelativeResize="0"/>
            <p:nvPr/>
          </p:nvPicPr>
          <p:blipFill rotWithShape="1">
            <a:blip r:embed="rId5">
              <a:alphaModFix/>
            </a:blip>
            <a:srcRect b="40882" l="0" r="0" t="0"/>
            <a:stretch/>
          </p:blipFill>
          <p:spPr>
            <a:xfrm>
              <a:off x="2425460" y="4820189"/>
              <a:ext cx="2222500" cy="131390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1" name="Google Shape;261;p10"/>
          <p:cNvCxnSpPr/>
          <p:nvPr/>
        </p:nvCxnSpPr>
        <p:spPr>
          <a:xfrm>
            <a:off x="800100" y="723900"/>
            <a:ext cx="10591800" cy="0"/>
          </a:xfrm>
          <a:prstGeom prst="straightConnector1">
            <a:avLst/>
          </a:prstGeom>
          <a:noFill/>
          <a:ln cap="flat" cmpd="sng" w="444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2" name="Google Shape;262;p10"/>
          <p:cNvCxnSpPr/>
          <p:nvPr/>
        </p:nvCxnSpPr>
        <p:spPr>
          <a:xfrm>
            <a:off x="800100" y="6142781"/>
            <a:ext cx="10591800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63" name="Google Shape;263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ustria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pic>
        <p:nvPicPr>
          <p:cNvPr descr="New Stadium to Feature IBM Technology" id="264" name="Google Shape;264;p10"/>
          <p:cNvPicPr preferRelativeResize="0"/>
          <p:nvPr/>
        </p:nvPicPr>
        <p:blipFill rotWithShape="1">
          <a:blip r:embed="rId3">
            <a:alphaModFix/>
          </a:blip>
          <a:srcRect b="0" l="17893" r="16027" t="0"/>
          <a:stretch/>
        </p:blipFill>
        <p:spPr>
          <a:xfrm>
            <a:off x="-1" y="10"/>
            <a:ext cx="8056345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0"/>
          <p:cNvSpPr txBox="1"/>
          <p:nvPr>
            <p:ph type="title"/>
          </p:nvPr>
        </p:nvSpPr>
        <p:spPr>
          <a:xfrm>
            <a:off x="8652507" y="1358671"/>
            <a:ext cx="2843711" cy="14933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</a:pPr>
            <a:r>
              <a:rPr lang="en-US" sz="3600"/>
              <a:t>WHAT </a:t>
            </a:r>
            <a:r>
              <a:rPr lang="en-US" sz="3600">
                <a:solidFill>
                  <a:srgbClr val="00B0F0"/>
                </a:solidFill>
              </a:rPr>
              <a:t>AI</a:t>
            </a:r>
            <a:r>
              <a:rPr lang="en-US" sz="3600"/>
              <a:t> DID </a:t>
            </a:r>
            <a:r>
              <a:rPr lang="en-US" sz="3600">
                <a:solidFill>
                  <a:srgbClr val="00B0F0"/>
                </a:solidFill>
              </a:rPr>
              <a:t>RIGHT</a:t>
            </a:r>
            <a:r>
              <a:rPr lang="en-US" sz="3600"/>
              <a:t>.</a:t>
            </a:r>
            <a:endParaRPr/>
          </a:p>
        </p:txBody>
      </p:sp>
      <p:sp>
        <p:nvSpPr>
          <p:cNvPr id="266" name="Google Shape;266;p10"/>
          <p:cNvSpPr txBox="1"/>
          <p:nvPr>
            <p:ph idx="1" type="body"/>
          </p:nvPr>
        </p:nvSpPr>
        <p:spPr>
          <a:xfrm>
            <a:off x="8652509" y="3359338"/>
            <a:ext cx="2843711" cy="28620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/>
              <a:t>How the Falcon’s stadium went from the worst to rated as one of the best customer experience stadium in the league with </a:t>
            </a:r>
            <a:r>
              <a:rPr lang="en-US">
                <a:solidFill>
                  <a:srgbClr val="00B0F0"/>
                </a:solidFill>
              </a:rPr>
              <a:t>AI</a:t>
            </a:r>
            <a:r>
              <a:rPr lang="en-US"/>
              <a:t>  </a:t>
            </a:r>
            <a:endParaRPr/>
          </a:p>
        </p:txBody>
      </p:sp>
      <p:cxnSp>
        <p:nvCxnSpPr>
          <p:cNvPr id="267" name="Google Shape;267;p10"/>
          <p:cNvCxnSpPr/>
          <p:nvPr/>
        </p:nvCxnSpPr>
        <p:spPr>
          <a:xfrm>
            <a:off x="8741170" y="1172935"/>
            <a:ext cx="2653318" cy="0"/>
          </a:xfrm>
          <a:prstGeom prst="straightConnector1">
            <a:avLst/>
          </a:prstGeom>
          <a:noFill/>
          <a:ln cap="flat" cmpd="sng" w="444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8" name="Google Shape;268;p10"/>
          <p:cNvCxnSpPr/>
          <p:nvPr/>
        </p:nvCxnSpPr>
        <p:spPr>
          <a:xfrm>
            <a:off x="8741170" y="3105667"/>
            <a:ext cx="2653318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 txBox="1"/>
          <p:nvPr>
            <p:ph type="title"/>
          </p:nvPr>
        </p:nvSpPr>
        <p:spPr>
          <a:xfrm>
            <a:off x="734591" y="976997"/>
            <a:ext cx="11034713" cy="11882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</a:pPr>
            <a:r>
              <a:rPr lang="en-US"/>
              <a:t>HOW MANY HERE HAVE GONE TO A STADIUM THAT WAS </a:t>
            </a:r>
            <a:r>
              <a:rPr lang="en-US">
                <a:solidFill>
                  <a:srgbClr val="FF0000"/>
                </a:solidFill>
              </a:rPr>
              <a:t>BAD</a:t>
            </a:r>
            <a:r>
              <a:rPr lang="en-US"/>
              <a:t>?</a:t>
            </a:r>
            <a:endParaRPr/>
          </a:p>
        </p:txBody>
      </p:sp>
      <p:sp>
        <p:nvSpPr>
          <p:cNvPr id="275" name="Google Shape;275;p11"/>
          <p:cNvSpPr txBox="1"/>
          <p:nvPr>
            <p:ph idx="1" type="body"/>
          </p:nvPr>
        </p:nvSpPr>
        <p:spPr>
          <a:xfrm>
            <a:off x="734593" y="2244725"/>
            <a:ext cx="5045105" cy="4233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The stadium doesn’t have enough PARKING!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Were the lines too long?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Was there certain parts of the stadium that were inaccessible from where you were? 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Was the food mediocre?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Was the drinks too expensive?</a:t>
            </a:r>
            <a:endParaRPr/>
          </a:p>
          <a:p>
            <a:pPr indent="-114300" lvl="0" marL="22860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76" name="Google Shape;276;p11"/>
          <p:cNvSpPr txBox="1"/>
          <p:nvPr>
            <p:ph idx="2" type="body"/>
          </p:nvPr>
        </p:nvSpPr>
        <p:spPr>
          <a:xfrm>
            <a:off x="6412304" y="2221123"/>
            <a:ext cx="3822097" cy="2672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Let’s take our own stadium : </a:t>
            </a:r>
            <a:endParaRPr/>
          </a:p>
        </p:txBody>
      </p:sp>
      <p:sp>
        <p:nvSpPr>
          <p:cNvPr id="277" name="Google Shape;277;p11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bout INTRUST Bank Arena | Arena Info | INTRUST Bank Arena" id="278" name="Google Shape;27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12304" y="2568682"/>
            <a:ext cx="4072275" cy="3255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2"/>
          <p:cNvSpPr txBox="1"/>
          <p:nvPr>
            <p:ph type="title"/>
          </p:nvPr>
        </p:nvSpPr>
        <p:spPr>
          <a:xfrm>
            <a:off x="734591" y="976997"/>
            <a:ext cx="11034713" cy="11882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</a:pPr>
            <a:r>
              <a:rPr lang="en-US"/>
              <a:t>THE FALCON’S STADIUM WIN. THE </a:t>
            </a:r>
            <a:r>
              <a:rPr lang="en-US" u="sng"/>
              <a:t>GEORGIA STADIUM</a:t>
            </a:r>
            <a:r>
              <a:rPr lang="en-US"/>
              <a:t> </a:t>
            </a:r>
            <a:r>
              <a:rPr lang="en-US">
                <a:solidFill>
                  <a:srgbClr val="FF0000"/>
                </a:solidFill>
              </a:rPr>
              <a:t>LOST</a:t>
            </a:r>
            <a:r>
              <a:rPr lang="en-US"/>
              <a:t>. </a:t>
            </a:r>
            <a:endParaRPr/>
          </a:p>
        </p:txBody>
      </p:sp>
      <p:sp>
        <p:nvSpPr>
          <p:cNvPr id="285" name="Google Shape;285;p12"/>
          <p:cNvSpPr txBox="1"/>
          <p:nvPr>
            <p:ph idx="1" type="body"/>
          </p:nvPr>
        </p:nvSpPr>
        <p:spPr>
          <a:xfrm>
            <a:off x="734593" y="2244725"/>
            <a:ext cx="5045105" cy="4233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The shareholders and customers were extremely dissatisfied.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Many reported that the old layout, the Georgia DOME was not fit for modern day tech- which it wasn’t.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So they tore it down for hopes of: 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86" name="Google Shape;286;p12"/>
          <p:cNvSpPr txBox="1"/>
          <p:nvPr>
            <p:ph idx="2" type="body"/>
          </p:nvPr>
        </p:nvSpPr>
        <p:spPr>
          <a:xfrm>
            <a:off x="6412304" y="2244724"/>
            <a:ext cx="5322496" cy="4233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To quote the owner, Rich McKay: “</a:t>
            </a:r>
            <a:r>
              <a:rPr b="0" i="0" lang="en-US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The LED displays we have, whether it's every seat is two-inches wider than the Georgia Dome, almost all the concourses connect so you can circumnavigate the building, you don't get cut-off. You can move vertically throughout the building, we have really wide staircases, we have twice the elevators, twice the escalators compared to the Georgia Dome.”</a:t>
            </a:r>
            <a:endParaRPr/>
          </a:p>
        </p:txBody>
      </p:sp>
      <p:sp>
        <p:nvSpPr>
          <p:cNvPr id="287" name="Google Shape;287;p12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3"/>
          <p:cNvSpPr txBox="1"/>
          <p:nvPr>
            <p:ph type="title"/>
          </p:nvPr>
        </p:nvSpPr>
        <p:spPr>
          <a:xfrm>
            <a:off x="734591" y="976997"/>
            <a:ext cx="11000209" cy="11882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</a:pPr>
            <a:r>
              <a:rPr lang="en-US"/>
              <a:t>THE RE</a:t>
            </a:r>
            <a:r>
              <a:rPr lang="en-US">
                <a:solidFill>
                  <a:srgbClr val="00B0F0"/>
                </a:solidFill>
              </a:rPr>
              <a:t>DEFINED</a:t>
            </a:r>
            <a:r>
              <a:rPr lang="en-US"/>
              <a:t> ERA  </a:t>
            </a:r>
            <a:endParaRPr/>
          </a:p>
        </p:txBody>
      </p:sp>
      <p:sp>
        <p:nvSpPr>
          <p:cNvPr id="293" name="Google Shape;293;p13"/>
          <p:cNvSpPr txBox="1"/>
          <p:nvPr>
            <p:ph idx="1" type="body"/>
          </p:nvPr>
        </p:nvSpPr>
        <p:spPr>
          <a:xfrm>
            <a:off x="734593" y="2244725"/>
            <a:ext cx="5045105" cy="4233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With Macquarium, IBM and Mercedes Benz behind them, they created AI systems that interact with fans from entrance gates, bathroom times, and food vendor lines.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With ETA’s on all facilities from parking to pickup, customer’s are enjoying the care-free environment so they can focus on what matter’s most- </a:t>
            </a:r>
            <a:r>
              <a:rPr b="1" lang="en-US"/>
              <a:t>the game. </a:t>
            </a:r>
            <a:endParaRPr/>
          </a:p>
          <a:p>
            <a:pPr indent="-114300" lvl="0" marL="22860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94" name="Google Shape;294;p13"/>
          <p:cNvSpPr txBox="1"/>
          <p:nvPr>
            <p:ph idx="2" type="body"/>
          </p:nvPr>
        </p:nvSpPr>
        <p:spPr>
          <a:xfrm>
            <a:off x="6412304" y="2244724"/>
            <a:ext cx="5322496" cy="4233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How can you use this? </a:t>
            </a:r>
            <a:endParaRPr/>
          </a:p>
          <a:p>
            <a:pPr indent="-228600" lvl="1" marL="68580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/>
              <a:t>Tools like Google Gemini, Perplexity, and ChatGPT can help redefine your products in ensuring that they’re the best for the market through: </a:t>
            </a:r>
            <a:endParaRPr/>
          </a:p>
          <a:p>
            <a:pPr indent="-228600" lvl="2" marL="114300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/>
              <a:t>Customer experience </a:t>
            </a:r>
            <a:endParaRPr/>
          </a:p>
          <a:p>
            <a:pPr indent="-228600" lvl="2" marL="114300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/>
              <a:t>Product Quality</a:t>
            </a:r>
            <a:endParaRPr/>
          </a:p>
          <a:p>
            <a:pPr indent="-228600" lvl="2" marL="114300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/>
              <a:t>User Interface (website or store)</a:t>
            </a:r>
            <a:endParaRPr/>
          </a:p>
          <a:p>
            <a:pPr indent="-228600" lvl="2" marL="114300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/>
              <a:t>Or redefine who your customers are! Here is how. </a:t>
            </a:r>
            <a:endParaRPr/>
          </a:p>
        </p:txBody>
      </p:sp>
      <p:sp>
        <p:nvSpPr>
          <p:cNvPr id="295" name="Google Shape;295;p13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4"/>
          <p:cNvSpPr txBox="1"/>
          <p:nvPr>
            <p:ph type="title"/>
          </p:nvPr>
        </p:nvSpPr>
        <p:spPr>
          <a:xfrm>
            <a:off x="734591" y="976997"/>
            <a:ext cx="11000209" cy="11882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Open Sans"/>
              <a:buNone/>
            </a:pPr>
            <a:r>
              <a:rPr lang="en-US">
                <a:solidFill>
                  <a:srgbClr val="00B0F0"/>
                </a:solidFill>
              </a:rPr>
              <a:t>TOOLS – </a:t>
            </a:r>
            <a:r>
              <a:rPr lang="en-US">
                <a:solidFill>
                  <a:srgbClr val="00B050"/>
                </a:solidFill>
              </a:rPr>
              <a:t>GRANOLA AI </a:t>
            </a:r>
            <a:r>
              <a:rPr lang="en-US">
                <a:solidFill>
                  <a:srgbClr val="00B0F0"/>
                </a:solidFill>
              </a:rPr>
              <a:t>(SALES) </a:t>
            </a:r>
            <a:endParaRPr/>
          </a:p>
        </p:txBody>
      </p:sp>
      <p:sp>
        <p:nvSpPr>
          <p:cNvPr id="301" name="Google Shape;301;p14"/>
          <p:cNvSpPr txBox="1"/>
          <p:nvPr>
            <p:ph idx="2" type="body"/>
          </p:nvPr>
        </p:nvSpPr>
        <p:spPr>
          <a:xfrm>
            <a:off x="6412304" y="2244724"/>
            <a:ext cx="5322496" cy="4233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strike="noStrike">
                <a:solidFill>
                  <a:srgbClr val="000000"/>
                </a:solidFill>
                <a:latin typeface="Albert Sans"/>
                <a:ea typeface="Albert Sans"/>
                <a:cs typeface="Albert Sans"/>
                <a:sym typeface="Albert Sans"/>
              </a:rPr>
              <a:t>Your New AI assistant for Meetings</a:t>
            </a:r>
            <a:endParaRPr/>
          </a:p>
          <a:p>
            <a:pPr indent="-285750" lvl="1" marL="74295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strike="noStrike">
                <a:solidFill>
                  <a:srgbClr val="000000"/>
                </a:solidFill>
                <a:latin typeface="Albert Sans"/>
                <a:ea typeface="Albert Sans"/>
                <a:cs typeface="Albert Sans"/>
                <a:sym typeface="Albert Sans"/>
              </a:rPr>
              <a:t>It records transcripts and is one of the most secure applications about meetings etc.,</a:t>
            </a:r>
            <a:endParaRPr/>
          </a:p>
          <a:p>
            <a:pPr indent="-285750" lvl="1" marL="74295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strike="noStrike">
                <a:solidFill>
                  <a:srgbClr val="000000"/>
                </a:solidFill>
                <a:latin typeface="Albert Sans"/>
                <a:ea typeface="Albert Sans"/>
                <a:cs typeface="Albert Sans"/>
                <a:sym typeface="Albert Sans"/>
              </a:rPr>
              <a:t>You can use it to playback specific parts of the audio in case you missed some opportunities or insights</a:t>
            </a:r>
            <a:endParaRPr/>
          </a:p>
          <a:p>
            <a:pPr indent="-285750" lvl="1" marL="74295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strike="noStrike">
                <a:solidFill>
                  <a:srgbClr val="000000"/>
                </a:solidFill>
                <a:latin typeface="Albert Sans"/>
                <a:ea typeface="Albert Sans"/>
                <a:cs typeface="Albert Sans"/>
                <a:sym typeface="Albert Sans"/>
              </a:rPr>
              <a:t>Generates notes for you on top of your </a:t>
            </a:r>
            <a:r>
              <a:rPr b="1" i="0" lang="en-US" sz="2000" u="none" strike="noStrike">
                <a:solidFill>
                  <a:srgbClr val="000000"/>
                </a:solidFill>
                <a:latin typeface="Albert Sans"/>
                <a:ea typeface="Albert Sans"/>
                <a:cs typeface="Albert Sans"/>
                <a:sym typeface="Albert Sans"/>
              </a:rPr>
              <a:t>typed </a:t>
            </a:r>
            <a:r>
              <a:rPr b="0" i="0" lang="en-US" sz="2000" u="none" strike="noStrike">
                <a:solidFill>
                  <a:srgbClr val="000000"/>
                </a:solidFill>
                <a:latin typeface="Albert Sans"/>
                <a:ea typeface="Albert Sans"/>
                <a:cs typeface="Albert Sans"/>
                <a:sym typeface="Albert Sans"/>
              </a:rPr>
              <a:t>notes.</a:t>
            </a:r>
            <a:endParaRPr/>
          </a:p>
          <a:p>
            <a:pPr indent="-101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sp>
        <p:nvSpPr>
          <p:cNvPr id="302" name="Google Shape;302;p14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03" name="Google Shape;303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622" y="2257936"/>
            <a:ext cx="5045075" cy="3623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5"/>
          <p:cNvSpPr txBox="1"/>
          <p:nvPr>
            <p:ph type="title"/>
          </p:nvPr>
        </p:nvSpPr>
        <p:spPr>
          <a:xfrm>
            <a:off x="734591" y="976997"/>
            <a:ext cx="11000209" cy="11882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Open Sans"/>
              <a:buNone/>
            </a:pPr>
            <a:r>
              <a:rPr lang="en-US">
                <a:solidFill>
                  <a:srgbClr val="00B0F0"/>
                </a:solidFill>
              </a:rPr>
              <a:t>TOOLS – </a:t>
            </a:r>
            <a:r>
              <a:rPr lang="en-US">
                <a:solidFill>
                  <a:srgbClr val="0070C0"/>
                </a:solidFill>
              </a:rPr>
              <a:t>PERPLEXITY</a:t>
            </a:r>
            <a:r>
              <a:rPr lang="en-US">
                <a:solidFill>
                  <a:srgbClr val="00B050"/>
                </a:solidFill>
              </a:rPr>
              <a:t> </a:t>
            </a:r>
            <a:r>
              <a:rPr lang="en-US">
                <a:solidFill>
                  <a:srgbClr val="00B0F0"/>
                </a:solidFill>
              </a:rPr>
              <a:t>(MARKETING/RESEARCH) </a:t>
            </a:r>
            <a:endParaRPr/>
          </a:p>
        </p:txBody>
      </p:sp>
      <p:sp>
        <p:nvSpPr>
          <p:cNvPr id="309" name="Google Shape;309;p15"/>
          <p:cNvSpPr txBox="1"/>
          <p:nvPr>
            <p:ph idx="2" type="body"/>
          </p:nvPr>
        </p:nvSpPr>
        <p:spPr>
          <a:xfrm>
            <a:off x="6412304" y="2244724"/>
            <a:ext cx="5322496" cy="4233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strike="noStrike">
                <a:solidFill>
                  <a:srgbClr val="000000"/>
                </a:solidFill>
                <a:latin typeface="Albert Sans"/>
                <a:ea typeface="Albert Sans"/>
                <a:cs typeface="Albert Sans"/>
                <a:sym typeface="Albert Sans"/>
              </a:rPr>
              <a:t>Provides real time pain-point analysis, market research, and detailed queries.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strike="noStrike">
                <a:solidFill>
                  <a:srgbClr val="000000"/>
                </a:solidFill>
                <a:latin typeface="Albert Sans"/>
                <a:ea typeface="Albert Sans"/>
                <a:cs typeface="Albert Sans"/>
                <a:sym typeface="Albert Sans"/>
              </a:rPr>
              <a:t>Ask for competitor analysis, customer preferences, and TAM questions while providing you the resources to get you there. 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lbert Sans"/>
                <a:ea typeface="Albert Sans"/>
                <a:cs typeface="Albert Sans"/>
                <a:sym typeface="Albert Sans"/>
              </a:rPr>
              <a:t>Cons? A touch slow at getting the right queries. 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strike="noStrike">
                <a:solidFill>
                  <a:srgbClr val="000000"/>
                </a:solidFill>
                <a:latin typeface="Albert Sans"/>
                <a:ea typeface="Albert Sans"/>
                <a:cs typeface="Albert Sans"/>
                <a:sym typeface="Albert Sans"/>
              </a:rPr>
              <a:t>Is up</a:t>
            </a:r>
            <a:r>
              <a:rPr lang="en-US" sz="2000">
                <a:solidFill>
                  <a:srgbClr val="000000"/>
                </a:solidFill>
                <a:latin typeface="Albert Sans"/>
                <a:ea typeface="Albert Sans"/>
                <a:cs typeface="Albert Sans"/>
                <a:sym typeface="Albert Sans"/>
              </a:rPr>
              <a:t>-to-date, but may use old data (web scraping issues)</a:t>
            </a:r>
            <a:endParaRPr b="0" i="0" sz="2000" u="none" strike="noStrike">
              <a:solidFill>
                <a:srgbClr val="000000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310" name="Google Shape;310;p15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11" name="Google Shape;311;p1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622" y="2244724"/>
            <a:ext cx="5045075" cy="338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6"/>
          <p:cNvSpPr txBox="1"/>
          <p:nvPr>
            <p:ph type="title"/>
          </p:nvPr>
        </p:nvSpPr>
        <p:spPr>
          <a:xfrm>
            <a:off x="734591" y="976997"/>
            <a:ext cx="11000209" cy="11882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Open Sans"/>
              <a:buNone/>
            </a:pPr>
            <a:r>
              <a:rPr lang="en-US">
                <a:solidFill>
                  <a:srgbClr val="00B0F0"/>
                </a:solidFill>
              </a:rPr>
              <a:t>TOOLS – </a:t>
            </a:r>
            <a:r>
              <a:rPr lang="en-US">
                <a:solidFill>
                  <a:srgbClr val="002060"/>
                </a:solidFill>
              </a:rPr>
              <a:t>GOOGLE GEMINI </a:t>
            </a:r>
            <a:r>
              <a:rPr lang="en-US">
                <a:solidFill>
                  <a:srgbClr val="00B0F0"/>
                </a:solidFill>
              </a:rPr>
              <a:t>(MARKETING/RESEARCH/ PRODUCT ANALYSIS</a:t>
            </a:r>
            <a:endParaRPr>
              <a:solidFill>
                <a:srgbClr val="00B0F0"/>
              </a:solidFill>
            </a:endParaRPr>
          </a:p>
        </p:txBody>
      </p:sp>
      <p:sp>
        <p:nvSpPr>
          <p:cNvPr id="317" name="Google Shape;317;p16"/>
          <p:cNvSpPr txBox="1"/>
          <p:nvPr>
            <p:ph idx="2" type="body"/>
          </p:nvPr>
        </p:nvSpPr>
        <p:spPr>
          <a:xfrm>
            <a:off x="6412304" y="2244724"/>
            <a:ext cx="5322496" cy="4233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strike="noStrike">
                <a:solidFill>
                  <a:srgbClr val="000000"/>
                </a:solidFill>
                <a:latin typeface="Albert Sans"/>
                <a:ea typeface="Albert Sans"/>
                <a:cs typeface="Albert Sans"/>
                <a:sym typeface="Albert Sans"/>
              </a:rPr>
              <a:t>BEST BANG FOR YOUR BUCK</a:t>
            </a:r>
            <a:endParaRPr/>
          </a:p>
          <a:p>
            <a:pPr indent="-228600" lvl="0" marL="45720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strike="noStrike">
                <a:solidFill>
                  <a:srgbClr val="000000"/>
                </a:solidFill>
                <a:latin typeface="Albert Sans"/>
                <a:ea typeface="Albert Sans"/>
                <a:cs typeface="Albert Sans"/>
                <a:sym typeface="Albert Sans"/>
              </a:rPr>
              <a:t>Has unique GEMS to make specific requests to ie,. Personalities (Marketing, Product Experts, Coding, Customer Analysis)</a:t>
            </a:r>
            <a:endParaRPr/>
          </a:p>
          <a:p>
            <a:pPr indent="-228600" lvl="0" marL="45720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strike="noStrike">
                <a:solidFill>
                  <a:srgbClr val="000000"/>
                </a:solidFill>
                <a:latin typeface="Albert Sans"/>
                <a:ea typeface="Albert Sans"/>
                <a:cs typeface="Albert Sans"/>
                <a:sym typeface="Albert Sans"/>
              </a:rPr>
              <a:t>Deep Research Tool. Will go and find all the things you need</a:t>
            </a:r>
            <a:endParaRPr/>
          </a:p>
          <a:p>
            <a:pPr indent="-228600" lvl="0" marL="45720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strike="noStrike">
                <a:solidFill>
                  <a:srgbClr val="000000"/>
                </a:solidFill>
                <a:latin typeface="Albert Sans"/>
                <a:ea typeface="Albert Sans"/>
                <a:cs typeface="Albert Sans"/>
                <a:sym typeface="Albert Sans"/>
              </a:rPr>
              <a:t>Integration with Google Drive (and Workspace) if you use it.</a:t>
            </a:r>
            <a:endParaRPr/>
          </a:p>
          <a:p>
            <a: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strike="noStrike">
                <a:solidFill>
                  <a:srgbClr val="000000"/>
                </a:solidFill>
                <a:latin typeface="Albert Sans"/>
                <a:ea typeface="Albert Sans"/>
                <a:cs typeface="Albert Sans"/>
                <a:sym typeface="Albert Sans"/>
              </a:rPr>
              <a:t>Can access your Google Analytics, your drive, and even photos for you to create product pages. </a:t>
            </a:r>
            <a:endParaRPr/>
          </a:p>
          <a:p>
            <a:pPr indent="-114300" lvl="1" marL="68580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0" i="0" sz="1800" u="none" strike="noStrike">
              <a:solidFill>
                <a:srgbClr val="000000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318" name="Google Shape;318;p16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19" name="Google Shape;319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0620" y="2244726"/>
            <a:ext cx="3636278" cy="3636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7"/>
          <p:cNvSpPr txBox="1"/>
          <p:nvPr>
            <p:ph type="title"/>
          </p:nvPr>
        </p:nvSpPr>
        <p:spPr>
          <a:xfrm>
            <a:off x="734591" y="976997"/>
            <a:ext cx="11000209" cy="11882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Open Sans"/>
              <a:buNone/>
            </a:pPr>
            <a:r>
              <a:rPr lang="en-US">
                <a:solidFill>
                  <a:srgbClr val="00B0F0"/>
                </a:solidFill>
              </a:rPr>
              <a:t>TOOLS – </a:t>
            </a:r>
            <a:r>
              <a:rPr lang="en-US">
                <a:solidFill>
                  <a:srgbClr val="002060"/>
                </a:solidFill>
              </a:rPr>
              <a:t>MANYCHAT &amp; TIDIO </a:t>
            </a:r>
            <a:r>
              <a:rPr lang="en-US">
                <a:solidFill>
                  <a:srgbClr val="00B0F0"/>
                </a:solidFill>
              </a:rPr>
              <a:t>(CUSTOMER SERVICE AI) </a:t>
            </a:r>
            <a:endParaRPr/>
          </a:p>
        </p:txBody>
      </p:sp>
      <p:sp>
        <p:nvSpPr>
          <p:cNvPr id="325" name="Google Shape;325;p17"/>
          <p:cNvSpPr txBox="1"/>
          <p:nvPr>
            <p:ph idx="2" type="body"/>
          </p:nvPr>
        </p:nvSpPr>
        <p:spPr>
          <a:xfrm>
            <a:off x="6412304" y="2244724"/>
            <a:ext cx="5322496" cy="4233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strike="noStrike">
                <a:solidFill>
                  <a:srgbClr val="000000"/>
                </a:solidFill>
                <a:latin typeface="Albert Sans"/>
                <a:ea typeface="Albert Sans"/>
                <a:cs typeface="Albert Sans"/>
                <a:sym typeface="Albert Sans"/>
              </a:rPr>
              <a:t>Use chatbots </a:t>
            </a:r>
            <a:r>
              <a:rPr lang="en-US" sz="2000">
                <a:solidFill>
                  <a:srgbClr val="000000"/>
                </a:solidFill>
                <a:latin typeface="Albert Sans"/>
                <a:ea typeface="Albert Sans"/>
                <a:cs typeface="Albert Sans"/>
                <a:sym typeface="Albert Sans"/>
              </a:rPr>
              <a:t>on your websites or via texts to answer common questions</a:t>
            </a:r>
            <a:endParaRPr/>
          </a:p>
          <a:p>
            <a:pPr indent="-228600" lvl="1" marL="68580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b="0" i="0" lang="en-US" u="none" strike="noStrike">
                <a:solidFill>
                  <a:srgbClr val="000000"/>
                </a:solidFill>
                <a:latin typeface="Albert Sans"/>
                <a:ea typeface="Albert Sans"/>
                <a:cs typeface="Albert Sans"/>
                <a:sym typeface="Albert Sans"/>
              </a:rPr>
              <a:t>Have </a:t>
            </a:r>
            <a:r>
              <a:rPr lang="en-US">
                <a:solidFill>
                  <a:srgbClr val="000000"/>
                </a:solidFill>
                <a:latin typeface="Albert Sans"/>
                <a:ea typeface="Albert Sans"/>
                <a:cs typeface="Albert Sans"/>
                <a:sym typeface="Albert Sans"/>
              </a:rPr>
              <a:t>these chatbots provid 24/7 customer support </a:t>
            </a:r>
            <a:endParaRPr/>
          </a:p>
          <a:p>
            <a:pPr indent="-228600" lvl="1" marL="68580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b="0" i="0" lang="en-US" u="none" strike="noStrike">
                <a:solidFill>
                  <a:srgbClr val="000000"/>
                </a:solidFill>
                <a:latin typeface="Albert Sans"/>
                <a:ea typeface="Albert Sans"/>
                <a:cs typeface="Albert Sans"/>
                <a:sym typeface="Albert Sans"/>
              </a:rPr>
              <a:t>Analyze FA</a:t>
            </a:r>
            <a:r>
              <a:rPr lang="en-US">
                <a:solidFill>
                  <a:srgbClr val="000000"/>
                </a:solidFill>
                <a:latin typeface="Albert Sans"/>
                <a:ea typeface="Albert Sans"/>
                <a:cs typeface="Albert Sans"/>
                <a:sym typeface="Albert Sans"/>
              </a:rPr>
              <a:t>Q and analytics to see if it’s worth it for you. – A big indicator would be the ROI of it. </a:t>
            </a:r>
            <a:endParaRPr b="0" i="0" u="none" strike="noStrike">
              <a:solidFill>
                <a:srgbClr val="000000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-114300" lvl="1" marL="68580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0" i="0" sz="1800" u="none" strike="noStrike">
              <a:solidFill>
                <a:srgbClr val="000000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326" name="Google Shape;326;p17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27" name="Google Shape;327;p1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5013" y="3008571"/>
            <a:ext cx="5045075" cy="2706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2" name="Google Shape;332;p18"/>
          <p:cNvCxnSpPr/>
          <p:nvPr/>
        </p:nvCxnSpPr>
        <p:spPr>
          <a:xfrm>
            <a:off x="800100" y="723900"/>
            <a:ext cx="10591800" cy="0"/>
          </a:xfrm>
          <a:prstGeom prst="straightConnector1">
            <a:avLst/>
          </a:prstGeom>
          <a:noFill/>
          <a:ln cap="flat" cmpd="sng" w="444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3" name="Google Shape;333;p18"/>
          <p:cNvCxnSpPr/>
          <p:nvPr/>
        </p:nvCxnSpPr>
        <p:spPr>
          <a:xfrm>
            <a:off x="800100" y="6142781"/>
            <a:ext cx="105918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34" name="Google Shape;334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pic>
        <p:nvPicPr>
          <p:cNvPr id="335" name="Google Shape;335;p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503" l="0" r="2" t="13290"/>
          <a:stretch/>
        </p:blipFill>
        <p:spPr>
          <a:xfrm>
            <a:off x="800100" y="717656"/>
            <a:ext cx="10591800" cy="308610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18"/>
          <p:cNvSpPr txBox="1"/>
          <p:nvPr>
            <p:ph type="title"/>
          </p:nvPr>
        </p:nvSpPr>
        <p:spPr>
          <a:xfrm>
            <a:off x="704088" y="4023657"/>
            <a:ext cx="3794760" cy="2110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Open Sans"/>
              <a:buNone/>
            </a:pPr>
            <a:r>
              <a:rPr lang="en-US" sz="3400"/>
              <a:t>TOOLS – ZAPIER (HIGHLY REPETITIVE TASKS) </a:t>
            </a:r>
            <a:endParaRPr/>
          </a:p>
        </p:txBody>
      </p:sp>
      <p:sp>
        <p:nvSpPr>
          <p:cNvPr id="337" name="Google Shape;337;p18"/>
          <p:cNvSpPr txBox="1"/>
          <p:nvPr>
            <p:ph idx="2" type="body"/>
          </p:nvPr>
        </p:nvSpPr>
        <p:spPr>
          <a:xfrm>
            <a:off x="5350933" y="4088705"/>
            <a:ext cx="6135924" cy="20939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0" i="0" lang="en-US" u="none" strike="noStrike"/>
              <a:t>Will save you significant </a:t>
            </a:r>
            <a:r>
              <a:rPr b="1" i="0" lang="en-US" u="none" strike="noStrike"/>
              <a:t>time, </a:t>
            </a:r>
            <a:r>
              <a:rPr i="0" lang="en-US" u="none" strike="noStrike"/>
              <a:t>via data entry, email notifications and scheduling</a:t>
            </a:r>
            <a:endParaRPr/>
          </a:p>
          <a:p>
            <a:pPr indent="-228600" lvl="1" marL="68580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/>
              <a:t>Integrates with nearly everything, reducing manual errors and increasing the efficiency of it all </a:t>
            </a:r>
            <a:endParaRPr/>
          </a:p>
          <a:p>
            <a:pPr indent="-228600" lvl="1" marL="68580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b="0" i="0" lang="en-US" u="none" strike="noStrike"/>
              <a:t>Enhances accessibility</a:t>
            </a:r>
            <a:r>
              <a:rPr lang="en-US"/>
              <a:t> and collaboration across your team members. </a:t>
            </a:r>
            <a:r>
              <a:rPr b="0" i="0" lang="en-US" u="none" strike="noStrike"/>
              <a:t> </a:t>
            </a:r>
            <a:endParaRPr/>
          </a:p>
          <a:p>
            <a:pPr indent="-127000" lvl="1" marL="68580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b="0" i="0" u="none" strike="noStrike"/>
          </a:p>
        </p:txBody>
      </p:sp>
      <p:sp>
        <p:nvSpPr>
          <p:cNvPr id="338" name="Google Shape;338;p18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/>
              <a:t>‹#›</a:t>
            </a:fld>
            <a:endParaRPr sz="1800"/>
          </a:p>
        </p:txBody>
      </p:sp>
      <p:cxnSp>
        <p:nvCxnSpPr>
          <p:cNvPr id="339" name="Google Shape;339;p18"/>
          <p:cNvCxnSpPr/>
          <p:nvPr/>
        </p:nvCxnSpPr>
        <p:spPr>
          <a:xfrm flipH="1" rot="10800000">
            <a:off x="4876800" y="4114590"/>
            <a:ext cx="9818" cy="201951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2f0b8385f7_1_0"/>
          <p:cNvSpPr txBox="1"/>
          <p:nvPr>
            <p:ph type="title"/>
          </p:nvPr>
        </p:nvSpPr>
        <p:spPr>
          <a:xfrm>
            <a:off x="734591" y="976997"/>
            <a:ext cx="11000100" cy="118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g32f0b8385f7_1_0"/>
          <p:cNvSpPr txBox="1"/>
          <p:nvPr>
            <p:ph idx="1" type="body"/>
          </p:nvPr>
        </p:nvSpPr>
        <p:spPr>
          <a:xfrm>
            <a:off x="734593" y="2244725"/>
            <a:ext cx="5045100" cy="423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g32f0b8385f7_1_0"/>
          <p:cNvSpPr txBox="1"/>
          <p:nvPr>
            <p:ph idx="2" type="body"/>
          </p:nvPr>
        </p:nvSpPr>
        <p:spPr>
          <a:xfrm>
            <a:off x="6412304" y="2244724"/>
            <a:ext cx="5322600" cy="423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g32f0b8385f7_1_0"/>
          <p:cNvSpPr txBox="1"/>
          <p:nvPr>
            <p:ph idx="12" type="sldNum"/>
          </p:nvPr>
        </p:nvSpPr>
        <p:spPr>
          <a:xfrm>
            <a:off x="10919012" y="6356350"/>
            <a:ext cx="6723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4" name="Google Shape;174;p2"/>
          <p:cNvCxnSpPr/>
          <p:nvPr/>
        </p:nvCxnSpPr>
        <p:spPr>
          <a:xfrm>
            <a:off x="800100" y="723900"/>
            <a:ext cx="10591800" cy="0"/>
          </a:xfrm>
          <a:prstGeom prst="straightConnector1">
            <a:avLst/>
          </a:prstGeom>
          <a:noFill/>
          <a:ln cap="flat" cmpd="sng" w="444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75" name="Google Shape;175;p2"/>
          <p:cNvCxnSpPr/>
          <p:nvPr/>
        </p:nvCxnSpPr>
        <p:spPr>
          <a:xfrm>
            <a:off x="800100" y="6142781"/>
            <a:ext cx="10591800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76" name="Google Shape;176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pic>
        <p:nvPicPr>
          <p:cNvPr descr="A generated image based on your input prompt" id="177" name="Google Shape;177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" l="301" r="2810" t="0"/>
          <a:stretch/>
        </p:blipFill>
        <p:spPr>
          <a:xfrm>
            <a:off x="1" y="10"/>
            <a:ext cx="12192000" cy="6857989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"/>
          <p:cNvSpPr/>
          <p:nvPr/>
        </p:nvSpPr>
        <p:spPr>
          <a:xfrm rot="10800000">
            <a:off x="-2307" y="990598"/>
            <a:ext cx="12188952" cy="474518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35000">
                <a:srgbClr val="000000">
                  <a:alpha val="40784"/>
                </a:srgbClr>
              </a:gs>
              <a:gs pos="47744">
                <a:srgbClr val="000000">
                  <a:alpha val="50980"/>
                </a:srgbClr>
              </a:gs>
              <a:gs pos="70000">
                <a:srgbClr val="000000">
                  <a:alpha val="36862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79" name="Google Shape;179;p2"/>
          <p:cNvSpPr txBox="1"/>
          <p:nvPr>
            <p:ph type="title"/>
          </p:nvPr>
        </p:nvSpPr>
        <p:spPr>
          <a:xfrm>
            <a:off x="1833541" y="990599"/>
            <a:ext cx="5619054" cy="48490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Open Sans"/>
              <a:buNone/>
            </a:pPr>
            <a:r>
              <a:rPr lang="en-US" sz="5400">
                <a:solidFill>
                  <a:srgbClr val="FFFFFF"/>
                </a:solidFill>
              </a:rPr>
              <a:t>TABLE OF CONTENTS</a:t>
            </a:r>
            <a:endParaRPr/>
          </a:p>
        </p:txBody>
      </p:sp>
      <p:sp>
        <p:nvSpPr>
          <p:cNvPr id="180" name="Google Shape;180;p2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rgbClr val="FFFFFF"/>
                </a:solidFill>
              </a:rPr>
              <a:t>‹#›</a:t>
            </a:fld>
            <a:endParaRPr sz="1800">
              <a:solidFill>
                <a:srgbClr val="FFFFFF"/>
              </a:solidFill>
            </a:endParaRPr>
          </a:p>
        </p:txBody>
      </p:sp>
      <p:cxnSp>
        <p:nvCxnSpPr>
          <p:cNvPr id="181" name="Google Shape;181;p2"/>
          <p:cNvCxnSpPr/>
          <p:nvPr/>
        </p:nvCxnSpPr>
        <p:spPr>
          <a:xfrm rot="10800000">
            <a:off x="8115300" y="1780927"/>
            <a:ext cx="0" cy="3390901"/>
          </a:xfrm>
          <a:prstGeom prst="straightConnector1">
            <a:avLst/>
          </a:prstGeom>
          <a:noFill/>
          <a:ln cap="flat" cmpd="sng" w="444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sx="88000" rotWithShape="0" algn="tl" dir="2700000" dist="38100" sy="88000">
              <a:srgbClr val="000000">
                <a:alpha val="25882"/>
              </a:srgbClr>
            </a:outerShdw>
          </a:effectLst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3" name="Google Shape;353;p19"/>
          <p:cNvCxnSpPr/>
          <p:nvPr/>
        </p:nvCxnSpPr>
        <p:spPr>
          <a:xfrm>
            <a:off x="800100" y="723900"/>
            <a:ext cx="10591800" cy="0"/>
          </a:xfrm>
          <a:prstGeom prst="straightConnector1">
            <a:avLst/>
          </a:prstGeom>
          <a:noFill/>
          <a:ln cap="flat" cmpd="sng" w="444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4" name="Google Shape;354;p19"/>
          <p:cNvCxnSpPr/>
          <p:nvPr/>
        </p:nvCxnSpPr>
        <p:spPr>
          <a:xfrm>
            <a:off x="800100" y="6142781"/>
            <a:ext cx="105918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55" name="Google Shape;355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ustria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356" name="Google Shape;356;p19"/>
          <p:cNvSpPr txBox="1"/>
          <p:nvPr>
            <p:ph type="title"/>
          </p:nvPr>
        </p:nvSpPr>
        <p:spPr>
          <a:xfrm>
            <a:off x="8652507" y="1358671"/>
            <a:ext cx="2843711" cy="14933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"/>
              <a:buNone/>
            </a:pPr>
            <a:r>
              <a:rPr lang="en-US" sz="2500"/>
              <a:t>TOOLS – </a:t>
            </a:r>
            <a:r>
              <a:rPr b="0" i="0" lang="en-US" sz="2500"/>
              <a:t>FISHBOWL </a:t>
            </a:r>
            <a:r>
              <a:rPr i="0" lang="en-US" sz="2500"/>
              <a:t>(INVENTORY MANAGEMENT)</a:t>
            </a:r>
            <a:endParaRPr sz="2500"/>
          </a:p>
        </p:txBody>
      </p:sp>
      <p:sp>
        <p:nvSpPr>
          <p:cNvPr id="357" name="Google Shape;357;p19"/>
          <p:cNvSpPr txBox="1"/>
          <p:nvPr>
            <p:ph idx="2" type="body"/>
          </p:nvPr>
        </p:nvSpPr>
        <p:spPr>
          <a:xfrm>
            <a:off x="8652509" y="3359338"/>
            <a:ext cx="2843711" cy="28620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Tracks your inventory at any stage</a:t>
            </a:r>
            <a:endParaRPr/>
          </a:p>
          <a:p>
            <a:pPr indent="-228600" lvl="1" marL="68580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/>
              <a:t>Prioritized warehouse system</a:t>
            </a:r>
            <a:endParaRPr/>
          </a:p>
          <a:p>
            <a:pPr indent="-228600" lvl="1" marL="68580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/>
              <a:t>Integrates with nearly all platforms (Apple, Amazon, Quickbooks, salesforce, Shopify and Xero </a:t>
            </a:r>
            <a:endParaRPr/>
          </a:p>
        </p:txBody>
      </p:sp>
      <p:sp>
        <p:nvSpPr>
          <p:cNvPr id="358" name="Google Shape;358;p19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rgbClr val="000000"/>
                </a:solidFill>
              </a:rPr>
              <a:t>‹#›</a:t>
            </a:fld>
            <a:endParaRPr sz="1800">
              <a:solidFill>
                <a:srgbClr val="000000"/>
              </a:solidFill>
            </a:endParaRPr>
          </a:p>
        </p:txBody>
      </p:sp>
      <p:cxnSp>
        <p:nvCxnSpPr>
          <p:cNvPr id="359" name="Google Shape;359;p19"/>
          <p:cNvCxnSpPr/>
          <p:nvPr/>
        </p:nvCxnSpPr>
        <p:spPr>
          <a:xfrm>
            <a:off x="8741170" y="1172935"/>
            <a:ext cx="2653318" cy="0"/>
          </a:xfrm>
          <a:prstGeom prst="straightConnector1">
            <a:avLst/>
          </a:prstGeom>
          <a:noFill/>
          <a:ln cap="flat" cmpd="sng" w="444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0" name="Google Shape;360;p19"/>
          <p:cNvCxnSpPr/>
          <p:nvPr/>
        </p:nvCxnSpPr>
        <p:spPr>
          <a:xfrm>
            <a:off x="8741170" y="3105667"/>
            <a:ext cx="2653318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61" name="Google Shape;36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3905"/>
            <a:ext cx="5968308" cy="32554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2f0b8385f7_1_32"/>
          <p:cNvSpPr txBox="1"/>
          <p:nvPr>
            <p:ph type="title"/>
          </p:nvPr>
        </p:nvSpPr>
        <p:spPr>
          <a:xfrm>
            <a:off x="734591" y="976997"/>
            <a:ext cx="11000100" cy="118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Content Creation</a:t>
            </a:r>
            <a:endParaRPr/>
          </a:p>
        </p:txBody>
      </p:sp>
      <p:sp>
        <p:nvSpPr>
          <p:cNvPr id="368" name="Google Shape;368;g32f0b8385f7_1_32"/>
          <p:cNvSpPr txBox="1"/>
          <p:nvPr>
            <p:ph idx="1" type="body"/>
          </p:nvPr>
        </p:nvSpPr>
        <p:spPr>
          <a:xfrm>
            <a:off x="734593" y="2244725"/>
            <a:ext cx="5045100" cy="423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- Engaging content is crucial for attracting and retaining customers.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- AI tools can assist in generating high-quality content efficiently.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- Prompting techniques can enhance content quality and relevance.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g32f0b8385f7_1_32"/>
          <p:cNvSpPr txBox="1"/>
          <p:nvPr>
            <p:ph idx="2" type="body"/>
          </p:nvPr>
        </p:nvSpPr>
        <p:spPr>
          <a:xfrm>
            <a:off x="6412304" y="2244724"/>
            <a:ext cx="5322600" cy="423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g32f0b8385f7_1_32"/>
          <p:cNvSpPr txBox="1"/>
          <p:nvPr>
            <p:ph idx="12" type="sldNum"/>
          </p:nvPr>
        </p:nvSpPr>
        <p:spPr>
          <a:xfrm>
            <a:off x="10919012" y="6356350"/>
            <a:ext cx="6723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71" name="Google Shape;371;g32f0b8385f7_1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0133" y="3218600"/>
            <a:ext cx="6421867" cy="350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2f0b8385f7_1_24"/>
          <p:cNvSpPr txBox="1"/>
          <p:nvPr>
            <p:ph type="title"/>
          </p:nvPr>
        </p:nvSpPr>
        <p:spPr>
          <a:xfrm>
            <a:off x="734591" y="976997"/>
            <a:ext cx="11000100" cy="118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Prompting</a:t>
            </a:r>
            <a:endParaRPr/>
          </a:p>
        </p:txBody>
      </p:sp>
      <p:sp>
        <p:nvSpPr>
          <p:cNvPr id="378" name="Google Shape;378;g32f0b8385f7_1_24"/>
          <p:cNvSpPr txBox="1"/>
          <p:nvPr>
            <p:ph idx="1" type="body"/>
          </p:nvPr>
        </p:nvSpPr>
        <p:spPr>
          <a:xfrm>
            <a:off x="734593" y="2244725"/>
            <a:ext cx="5045100" cy="423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- Prompting enhances AI-generated content by providing clear guidance.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- It improves content relevance and alignment with objectives.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- Ensures content quality meets desired standards and expectations.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g32f0b8385f7_1_24"/>
          <p:cNvSpPr txBox="1"/>
          <p:nvPr>
            <p:ph idx="2" type="body"/>
          </p:nvPr>
        </p:nvSpPr>
        <p:spPr>
          <a:xfrm>
            <a:off x="6412304" y="2244724"/>
            <a:ext cx="5322600" cy="423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g32f0b8385f7_1_24"/>
          <p:cNvSpPr txBox="1"/>
          <p:nvPr>
            <p:ph idx="12" type="sldNum"/>
          </p:nvPr>
        </p:nvSpPr>
        <p:spPr>
          <a:xfrm>
            <a:off x="10919012" y="6356350"/>
            <a:ext cx="6723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81" name="Google Shape;381;g32f0b8385f7_1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9699" y="3256468"/>
            <a:ext cx="6412300" cy="3497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2f0b8385f7_1_16"/>
          <p:cNvSpPr txBox="1"/>
          <p:nvPr>
            <p:ph type="title"/>
          </p:nvPr>
        </p:nvSpPr>
        <p:spPr>
          <a:xfrm>
            <a:off x="734591" y="976997"/>
            <a:ext cx="11000100" cy="118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Prompting</a:t>
            </a:r>
            <a:endParaRPr/>
          </a:p>
        </p:txBody>
      </p:sp>
      <p:sp>
        <p:nvSpPr>
          <p:cNvPr id="388" name="Google Shape;388;g32f0b8385f7_1_16"/>
          <p:cNvSpPr txBox="1"/>
          <p:nvPr>
            <p:ph idx="1" type="body"/>
          </p:nvPr>
        </p:nvSpPr>
        <p:spPr>
          <a:xfrm>
            <a:off x="734593" y="2244725"/>
            <a:ext cx="5045100" cy="423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- Prompting enhances AI-generated content by providing clear guidance.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- It improves content relevance and alignment with objectives.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- Ensures content quality meets desired standards and expectations.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g32f0b8385f7_1_16"/>
          <p:cNvSpPr txBox="1"/>
          <p:nvPr>
            <p:ph idx="2" type="body"/>
          </p:nvPr>
        </p:nvSpPr>
        <p:spPr>
          <a:xfrm>
            <a:off x="6412304" y="2244724"/>
            <a:ext cx="5322600" cy="423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g32f0b8385f7_1_16"/>
          <p:cNvSpPr txBox="1"/>
          <p:nvPr>
            <p:ph idx="12" type="sldNum"/>
          </p:nvPr>
        </p:nvSpPr>
        <p:spPr>
          <a:xfrm>
            <a:off x="10919012" y="6356350"/>
            <a:ext cx="6723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91" name="Google Shape;391;g32f0b8385f7_1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9699" y="3256468"/>
            <a:ext cx="6412300" cy="3497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2f0b8385f7_1_8"/>
          <p:cNvSpPr txBox="1"/>
          <p:nvPr>
            <p:ph type="title"/>
          </p:nvPr>
        </p:nvSpPr>
        <p:spPr>
          <a:xfrm>
            <a:off x="734591" y="976997"/>
            <a:ext cx="11000100" cy="118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Prompting</a:t>
            </a:r>
            <a:endParaRPr/>
          </a:p>
        </p:txBody>
      </p:sp>
      <p:sp>
        <p:nvSpPr>
          <p:cNvPr id="398" name="Google Shape;398;g32f0b8385f7_1_8"/>
          <p:cNvSpPr txBox="1"/>
          <p:nvPr>
            <p:ph idx="1" type="body"/>
          </p:nvPr>
        </p:nvSpPr>
        <p:spPr>
          <a:xfrm>
            <a:off x="734593" y="2244725"/>
            <a:ext cx="5045100" cy="423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- Prompting enhances AI-generated content by providing clear guidance.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- It improves content relevance and alignment with objectives.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- Ensures content quality meets desired standards and expectations.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g32f0b8385f7_1_8"/>
          <p:cNvSpPr txBox="1"/>
          <p:nvPr>
            <p:ph idx="2" type="body"/>
          </p:nvPr>
        </p:nvSpPr>
        <p:spPr>
          <a:xfrm>
            <a:off x="6412304" y="2244724"/>
            <a:ext cx="5322600" cy="423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g32f0b8385f7_1_8"/>
          <p:cNvSpPr txBox="1"/>
          <p:nvPr>
            <p:ph idx="12" type="sldNum"/>
          </p:nvPr>
        </p:nvSpPr>
        <p:spPr>
          <a:xfrm>
            <a:off x="10919012" y="6356350"/>
            <a:ext cx="6723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01" name="Google Shape;401;g32f0b8385f7_1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9699" y="3256468"/>
            <a:ext cx="6412300" cy="3497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0"/>
          <p:cNvSpPr txBox="1"/>
          <p:nvPr>
            <p:ph type="ctrTitle"/>
          </p:nvPr>
        </p:nvSpPr>
        <p:spPr>
          <a:xfrm>
            <a:off x="719146" y="983901"/>
            <a:ext cx="5724786" cy="11985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</a:pPr>
            <a:r>
              <a:rPr lang="en-US"/>
              <a:t>CONTENT CREATION</a:t>
            </a:r>
            <a:endParaRPr/>
          </a:p>
        </p:txBody>
      </p:sp>
      <p:sp>
        <p:nvSpPr>
          <p:cNvPr id="408" name="Google Shape;408;p20"/>
          <p:cNvSpPr txBox="1"/>
          <p:nvPr>
            <p:ph idx="1" type="body"/>
          </p:nvPr>
        </p:nvSpPr>
        <p:spPr>
          <a:xfrm>
            <a:off x="710520" y="2244725"/>
            <a:ext cx="5724786" cy="37956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en-US"/>
              <a:t>So we’ve talked a little bit about AI’s that can help with marketing, but in the age of AI- what truly matters?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en-US"/>
              <a:t>Community, social direction, and networks.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en-US"/>
              <a:t>Can you use AI to foster these? Absolutely, but first we must talk about… </a:t>
            </a:r>
            <a:endParaRPr/>
          </a:p>
        </p:txBody>
      </p:sp>
      <p:sp>
        <p:nvSpPr>
          <p:cNvPr id="409" name="Google Shape;409;p20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0" name="Google Shape;410;p20"/>
          <p:cNvSpPr/>
          <p:nvPr>
            <p:ph idx="2" type="pic"/>
          </p:nvPr>
        </p:nvSpPr>
        <p:spPr>
          <a:xfrm>
            <a:off x="7315200" y="723899"/>
            <a:ext cx="4876800" cy="531651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6" name="Google Shape;186;p3"/>
          <p:cNvCxnSpPr/>
          <p:nvPr/>
        </p:nvCxnSpPr>
        <p:spPr>
          <a:xfrm>
            <a:off x="800100" y="723900"/>
            <a:ext cx="10591800" cy="0"/>
          </a:xfrm>
          <a:prstGeom prst="straightConnector1">
            <a:avLst/>
          </a:prstGeom>
          <a:noFill/>
          <a:ln cap="flat" cmpd="sng" w="444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7" name="Google Shape;187;p3"/>
          <p:cNvCxnSpPr/>
          <p:nvPr/>
        </p:nvCxnSpPr>
        <p:spPr>
          <a:xfrm>
            <a:off x="800100" y="6142781"/>
            <a:ext cx="105918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88" name="Google Shape;188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89" name="Google Shape;189;p3"/>
          <p:cNvSpPr txBox="1"/>
          <p:nvPr>
            <p:ph type="title"/>
          </p:nvPr>
        </p:nvSpPr>
        <p:spPr>
          <a:xfrm>
            <a:off x="704088" y="611300"/>
            <a:ext cx="2171055" cy="42658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en-US" sz="2400"/>
              <a:t>CONTENTS</a:t>
            </a:r>
            <a:endParaRPr/>
          </a:p>
        </p:txBody>
      </p:sp>
      <p:sp>
        <p:nvSpPr>
          <p:cNvPr id="190" name="Google Shape;190;p3"/>
          <p:cNvSpPr txBox="1"/>
          <p:nvPr>
            <p:ph idx="1" type="body"/>
          </p:nvPr>
        </p:nvSpPr>
        <p:spPr>
          <a:xfrm>
            <a:off x="3889753" y="578015"/>
            <a:ext cx="7601609" cy="55439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33375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❑"/>
            </a:pPr>
            <a:r>
              <a:rPr b="1" lang="en-US"/>
              <a:t>Why AI Matters</a:t>
            </a:r>
            <a:endParaRPr/>
          </a:p>
          <a:p>
            <a:pPr indent="-334327" lvl="1" marL="108585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❑"/>
            </a:pPr>
            <a:r>
              <a:rPr lang="en-US"/>
              <a:t>What does it mean? How does it work?</a:t>
            </a:r>
            <a:endParaRPr/>
          </a:p>
          <a:p>
            <a:pPr indent="-334327" lvl="1" marL="3429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❑"/>
            </a:pPr>
            <a:r>
              <a:rPr b="1" lang="en-US"/>
              <a:t>Spotify Case Study </a:t>
            </a:r>
            <a:r>
              <a:rPr lang="en-US"/>
              <a:t>– Where AI went wrong…</a:t>
            </a:r>
            <a:endParaRPr/>
          </a:p>
          <a:p>
            <a:pPr indent="-334327" lvl="1" marL="3429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❑"/>
            </a:pPr>
            <a:r>
              <a:rPr b="1" lang="en-US"/>
              <a:t>Atlanta Falcon’s Stadium AI Case study </a:t>
            </a:r>
            <a:r>
              <a:rPr lang="en-US"/>
              <a:t>– How AI made them the top 10 stadium in the Nation</a:t>
            </a:r>
            <a:endParaRPr/>
          </a:p>
          <a:p>
            <a:pPr indent="-334327" lvl="1" marL="3429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❑"/>
            </a:pPr>
            <a:r>
              <a:rPr lang="en-US"/>
              <a:t> </a:t>
            </a:r>
            <a:r>
              <a:rPr b="1" lang="en-US"/>
              <a:t>Tooling</a:t>
            </a:r>
            <a:r>
              <a:rPr lang="en-US"/>
              <a:t>: From Meeting notes to automating your sales. Your personal AI assistants </a:t>
            </a:r>
            <a:endParaRPr/>
          </a:p>
          <a:p>
            <a:pPr indent="-334327" lvl="1" marL="3429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❑"/>
            </a:pPr>
            <a:r>
              <a:rPr b="1" lang="en-US"/>
              <a:t>Content Creation </a:t>
            </a:r>
            <a:r>
              <a:rPr lang="en-US"/>
              <a:t>– How to market with it.</a:t>
            </a:r>
            <a:endParaRPr/>
          </a:p>
          <a:p>
            <a:pPr indent="-334327" lvl="1" marL="3429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❑"/>
            </a:pPr>
            <a:r>
              <a:rPr b="1" lang="en-US"/>
              <a:t>Prompting. </a:t>
            </a:r>
            <a:endParaRPr/>
          </a:p>
          <a:p>
            <a:pPr indent="-228600" lvl="1" marL="3429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None/>
            </a:pPr>
            <a:r>
              <a:t/>
            </a:r>
            <a:endParaRPr/>
          </a:p>
          <a:p>
            <a:pPr indent="-228600" lvl="1" marL="108585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None/>
            </a:pPr>
            <a:r>
              <a:t/>
            </a:r>
            <a:endParaRPr/>
          </a:p>
          <a:p>
            <a:pPr indent="-228600" lvl="1" marL="108585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None/>
            </a:pPr>
            <a:r>
              <a:t/>
            </a:r>
            <a:endParaRPr/>
          </a:p>
          <a:p>
            <a:pPr indent="-228600" lvl="1" marL="108585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None/>
            </a:pPr>
            <a:r>
              <a:t/>
            </a:r>
            <a:endParaRPr/>
          </a:p>
          <a:p>
            <a:pPr indent="-215900" lvl="0" marL="3429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None/>
            </a:pPr>
            <a:r>
              <a:t/>
            </a:r>
            <a:endParaRPr/>
          </a:p>
        </p:txBody>
      </p:sp>
      <p:sp>
        <p:nvSpPr>
          <p:cNvPr id="191" name="Google Shape;191;p3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/>
              <a:t>‹#›</a:t>
            </a:fld>
            <a:endParaRPr sz="1800"/>
          </a:p>
        </p:txBody>
      </p:sp>
      <p:cxnSp>
        <p:nvCxnSpPr>
          <p:cNvPr id="192" name="Google Shape;192;p3"/>
          <p:cNvCxnSpPr/>
          <p:nvPr/>
        </p:nvCxnSpPr>
        <p:spPr>
          <a:xfrm rot="10800000">
            <a:off x="3228265" y="723900"/>
            <a:ext cx="0" cy="54102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"/>
          <p:cNvSpPr txBox="1"/>
          <p:nvPr>
            <p:ph type="title"/>
          </p:nvPr>
        </p:nvSpPr>
        <p:spPr>
          <a:xfrm>
            <a:off x="705934" y="723900"/>
            <a:ext cx="3503757" cy="53164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</a:pPr>
            <a:r>
              <a:rPr lang="en-US"/>
              <a:t>THE CHANGING LANDSCAPE. </a:t>
            </a:r>
            <a:endParaRPr/>
          </a:p>
        </p:txBody>
      </p:sp>
      <p:sp>
        <p:nvSpPr>
          <p:cNvPr id="199" name="Google Shape;199;p4"/>
          <p:cNvSpPr txBox="1"/>
          <p:nvPr>
            <p:ph idx="1" type="body"/>
          </p:nvPr>
        </p:nvSpPr>
        <p:spPr>
          <a:xfrm>
            <a:off x="5582232" y="2053087"/>
            <a:ext cx="5903332" cy="39872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en-US"/>
              <a:t>Why Any of This Matters for You:</a:t>
            </a:r>
            <a:endParaRPr/>
          </a:p>
          <a:p>
            <a:pPr indent="-342900" lvl="0" marL="3429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/>
              <a:t>The world is changing fast, new tools are constantly born everyday- and tech is a big part of that. </a:t>
            </a:r>
            <a:endParaRPr/>
          </a:p>
          <a:p>
            <a:pPr indent="-342900" lvl="0" marL="3429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/>
              <a:t>AI will not only work “smarter” (via helping you out), but will also keep you competitive. </a:t>
            </a:r>
            <a:endParaRPr/>
          </a:p>
          <a:p>
            <a:pPr indent="-342900" lvl="0" marL="3429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/>
              <a:t>We don’t want you getting left behind- so let’s explore how AI can benefit your business today. 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/>
          </a:p>
        </p:txBody>
      </p:sp>
      <p:sp>
        <p:nvSpPr>
          <p:cNvPr id="200" name="Google Shape;200;p4"/>
          <p:cNvSpPr txBox="1"/>
          <p:nvPr>
            <p:ph idx="12" type="sldNum"/>
          </p:nvPr>
        </p:nvSpPr>
        <p:spPr>
          <a:xfrm>
            <a:off x="10919012" y="6274074"/>
            <a:ext cx="672354" cy="5839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1" name="Google Shape;20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4802" y="2094788"/>
            <a:ext cx="4838700" cy="2719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"/>
          <p:cNvSpPr txBox="1"/>
          <p:nvPr>
            <p:ph type="title"/>
          </p:nvPr>
        </p:nvSpPr>
        <p:spPr>
          <a:xfrm>
            <a:off x="5637007" y="817581"/>
            <a:ext cx="5935869" cy="523815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</a:pPr>
            <a:r>
              <a:rPr lang="en-US"/>
              <a:t>WHAT IS AI REALLY? –DON’T BE SCARED.</a:t>
            </a:r>
            <a:endParaRPr/>
          </a:p>
        </p:txBody>
      </p:sp>
      <p:pic>
        <p:nvPicPr>
          <p:cNvPr descr="Logs Stacked " id="208" name="Google Shape;208;p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57" r="258" t="0"/>
          <a:stretch/>
        </p:blipFill>
        <p:spPr>
          <a:xfrm>
            <a:off x="-1" y="1"/>
            <a:ext cx="48767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6"/>
          <p:cNvSpPr txBox="1"/>
          <p:nvPr>
            <p:ph type="title"/>
          </p:nvPr>
        </p:nvSpPr>
        <p:spPr>
          <a:xfrm>
            <a:off x="786063" y="673769"/>
            <a:ext cx="10786813" cy="53819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</a:pPr>
            <a:r>
              <a:rPr lang="en-US"/>
              <a:t>IT’S THIS FLOW.</a:t>
            </a:r>
            <a:endParaRPr/>
          </a:p>
        </p:txBody>
      </p:sp>
      <p:pic>
        <p:nvPicPr>
          <p:cNvPr descr="A diagram of a process&#10;&#10;Description automatically generated" id="215" name="Google Shape;215;p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084" r="1083" t="0"/>
          <a:stretch/>
        </p:blipFill>
        <p:spPr>
          <a:xfrm>
            <a:off x="7315200" y="0"/>
            <a:ext cx="4876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6"/>
          <p:cNvSpPr txBox="1"/>
          <p:nvPr/>
        </p:nvSpPr>
        <p:spPr>
          <a:xfrm>
            <a:off x="786063" y="3785206"/>
            <a:ext cx="370281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It’s like an assembly line.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2" name="Google Shape;222;p7"/>
          <p:cNvCxnSpPr/>
          <p:nvPr/>
        </p:nvCxnSpPr>
        <p:spPr>
          <a:xfrm>
            <a:off x="800100" y="723900"/>
            <a:ext cx="10591800" cy="0"/>
          </a:xfrm>
          <a:prstGeom prst="straightConnector1">
            <a:avLst/>
          </a:prstGeom>
          <a:noFill/>
          <a:ln cap="flat" cmpd="sng" w="444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3" name="Google Shape;223;p7"/>
          <p:cNvCxnSpPr/>
          <p:nvPr/>
        </p:nvCxnSpPr>
        <p:spPr>
          <a:xfrm>
            <a:off x="800100" y="6142781"/>
            <a:ext cx="105918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24" name="Google Shape;224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pic>
        <p:nvPicPr>
          <p:cNvPr descr="A generated image based on your input prompt" id="225" name="Google Shape;225;p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" l="27067" r="27068" t="0"/>
          <a:stretch/>
        </p:blipFill>
        <p:spPr>
          <a:xfrm>
            <a:off x="6420752" y="-1"/>
            <a:ext cx="577124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7"/>
          <p:cNvSpPr txBox="1"/>
          <p:nvPr>
            <p:ph type="ctrTitle"/>
          </p:nvPr>
        </p:nvSpPr>
        <p:spPr>
          <a:xfrm>
            <a:off x="704088" y="914400"/>
            <a:ext cx="5195889" cy="1316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lang="en-US" sz="4000"/>
              <a:t>IT’S NOT ROCKET SCIENCE. </a:t>
            </a:r>
            <a:endParaRPr/>
          </a:p>
        </p:txBody>
      </p:sp>
      <p:sp>
        <p:nvSpPr>
          <p:cNvPr id="227" name="Google Shape;227;p7"/>
          <p:cNvSpPr txBox="1"/>
          <p:nvPr>
            <p:ph idx="1" type="subTitle"/>
          </p:nvPr>
        </p:nvSpPr>
        <p:spPr>
          <a:xfrm>
            <a:off x="704088" y="2231136"/>
            <a:ext cx="5195889" cy="3931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/>
              <a:t>AI is just a computer that simply does what any task that would require human intelligence.</a:t>
            </a:r>
            <a:endParaRPr/>
          </a:p>
          <a:p>
            <a:pPr indent="-2286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/>
              <a:t>Think about it as as the tech savvy nephew, or niece that can help you set up wifi, configure a new machine in your warehouse etc., </a:t>
            </a:r>
            <a:endParaRPr/>
          </a:p>
          <a:p>
            <a:pPr indent="-2286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/>
              <a:t>But what can it already do?</a:t>
            </a:r>
            <a:endParaRPr/>
          </a:p>
          <a:p>
            <a:pPr indent="-228600" lvl="1" marL="10287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Predict Customer Preferences</a:t>
            </a:r>
            <a:endParaRPr/>
          </a:p>
          <a:p>
            <a:pPr indent="-228600" lvl="1" marL="10287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Automate Repetitive/Custom Tasks</a:t>
            </a:r>
            <a:endParaRPr/>
          </a:p>
          <a:p>
            <a:pPr indent="-228600" lvl="1" marL="10287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Analyze Sales Data for Anyone</a:t>
            </a:r>
            <a:endParaRPr/>
          </a:p>
          <a:p>
            <a:pPr indent="12700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/>
          </a:p>
        </p:txBody>
      </p:sp>
      <p:cxnSp>
        <p:nvCxnSpPr>
          <p:cNvPr id="228" name="Google Shape;228;p7"/>
          <p:cNvCxnSpPr/>
          <p:nvPr/>
        </p:nvCxnSpPr>
        <p:spPr>
          <a:xfrm>
            <a:off x="804672" y="722376"/>
            <a:ext cx="1638300" cy="0"/>
          </a:xfrm>
          <a:prstGeom prst="straightConnector1">
            <a:avLst/>
          </a:prstGeom>
          <a:noFill/>
          <a:ln cap="flat" cmpd="sng" w="444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4" name="Google Shape;234;p8"/>
          <p:cNvCxnSpPr/>
          <p:nvPr/>
        </p:nvCxnSpPr>
        <p:spPr>
          <a:xfrm>
            <a:off x="800100" y="723900"/>
            <a:ext cx="10591800" cy="0"/>
          </a:xfrm>
          <a:prstGeom prst="straightConnector1">
            <a:avLst/>
          </a:prstGeom>
          <a:noFill/>
          <a:ln cap="flat" cmpd="sng" w="444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5" name="Google Shape;235;p8"/>
          <p:cNvCxnSpPr/>
          <p:nvPr/>
        </p:nvCxnSpPr>
        <p:spPr>
          <a:xfrm>
            <a:off x="800100" y="6142781"/>
            <a:ext cx="105918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36" name="Google Shape;236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pic>
        <p:nvPicPr>
          <p:cNvPr descr="A cartoon character crawling on the ground&#10;&#10;Description automatically generated" id="237" name="Google Shape;237;p8"/>
          <p:cNvPicPr preferRelativeResize="0"/>
          <p:nvPr/>
        </p:nvPicPr>
        <p:blipFill rotWithShape="1">
          <a:blip r:embed="rId3">
            <a:alphaModFix/>
          </a:blip>
          <a:srcRect b="0" l="31224" r="35436" t="0"/>
          <a:stretch/>
        </p:blipFill>
        <p:spPr>
          <a:xfrm>
            <a:off x="20" y="-17929"/>
            <a:ext cx="4206220" cy="6875929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8"/>
          <p:cNvSpPr txBox="1"/>
          <p:nvPr>
            <p:ph type="title"/>
          </p:nvPr>
        </p:nvSpPr>
        <p:spPr>
          <a:xfrm>
            <a:off x="4866968" y="914400"/>
            <a:ext cx="6627924" cy="13075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lang="en-US" sz="4000"/>
              <a:t>EXAMPLE OF WHAT NOT TO DO: SPOTIFY’S MISSTEP </a:t>
            </a:r>
            <a:endParaRPr/>
          </a:p>
        </p:txBody>
      </p:sp>
      <p:sp>
        <p:nvSpPr>
          <p:cNvPr id="239" name="Google Shape;239;p8"/>
          <p:cNvSpPr txBox="1"/>
          <p:nvPr>
            <p:ph idx="1" type="body"/>
          </p:nvPr>
        </p:nvSpPr>
        <p:spPr>
          <a:xfrm>
            <a:off x="4866968" y="2221992"/>
            <a:ext cx="6627924" cy="37398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b="1" lang="en-US" sz="1900"/>
              <a:t>They tried to subsidize true creativity: </a:t>
            </a:r>
            <a:r>
              <a:rPr lang="en-US" sz="1900"/>
              <a:t>Users were used to creative, unique experiences for what they listened to and observations based on a giant amount of user spread.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b="1" lang="en-US" sz="1900"/>
              <a:t>What they got? </a:t>
            </a:r>
            <a:r>
              <a:rPr lang="en-US" sz="1900"/>
              <a:t>I mixed set of happiness based on this. No one was outspokenly saying they loved it, unlike previous years. The social media was backlash. </a:t>
            </a:r>
            <a:endParaRPr b="1" sz="19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b="1" lang="en-US" sz="1900"/>
              <a:t>Generic, the death of creativity: </a:t>
            </a:r>
            <a:r>
              <a:rPr lang="en-US" sz="1900"/>
              <a:t>these less engaging experiences were foreshadowed by a massive amount of layoffs, indicating the “buzz” in the worst way possible. </a:t>
            </a:r>
            <a:endParaRPr/>
          </a:p>
        </p:txBody>
      </p:sp>
      <p:sp>
        <p:nvSpPr>
          <p:cNvPr id="240" name="Google Shape;240;p8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/>
              <a:t>‹#›</a:t>
            </a:fld>
            <a:endParaRPr sz="1800"/>
          </a:p>
        </p:txBody>
      </p:sp>
      <p:cxnSp>
        <p:nvCxnSpPr>
          <p:cNvPr id="241" name="Google Shape;241;p8"/>
          <p:cNvCxnSpPr/>
          <p:nvPr/>
        </p:nvCxnSpPr>
        <p:spPr>
          <a:xfrm>
            <a:off x="4917665" y="722376"/>
            <a:ext cx="6476356" cy="0"/>
          </a:xfrm>
          <a:prstGeom prst="straightConnector1">
            <a:avLst/>
          </a:prstGeom>
          <a:noFill/>
          <a:ln cap="flat" cmpd="sng" w="444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2" name="Google Shape;242;p8"/>
          <p:cNvCxnSpPr/>
          <p:nvPr/>
        </p:nvCxnSpPr>
        <p:spPr>
          <a:xfrm>
            <a:off x="4917665" y="6144768"/>
            <a:ext cx="6476356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8" name="Google Shape;248;p9"/>
          <p:cNvCxnSpPr/>
          <p:nvPr/>
        </p:nvCxnSpPr>
        <p:spPr>
          <a:xfrm>
            <a:off x="800100" y="723900"/>
            <a:ext cx="10591800" cy="0"/>
          </a:xfrm>
          <a:prstGeom prst="straightConnector1">
            <a:avLst/>
          </a:prstGeom>
          <a:noFill/>
          <a:ln cap="flat" cmpd="sng" w="444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9" name="Google Shape;249;p9"/>
          <p:cNvCxnSpPr/>
          <p:nvPr/>
        </p:nvCxnSpPr>
        <p:spPr>
          <a:xfrm>
            <a:off x="800100" y="6142781"/>
            <a:ext cx="105918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50" name="Google Shape;250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pic>
        <p:nvPicPr>
          <p:cNvPr descr="A cartoon character surrounded by people&#10;&#10;Description automatically generated" id="251" name="Google Shape;251;p9"/>
          <p:cNvPicPr preferRelativeResize="0"/>
          <p:nvPr/>
        </p:nvPicPr>
        <p:blipFill rotWithShape="1">
          <a:blip r:embed="rId3">
            <a:alphaModFix/>
          </a:blip>
          <a:srcRect b="675" l="0" r="2" t="15884"/>
          <a:stretch/>
        </p:blipFill>
        <p:spPr>
          <a:xfrm>
            <a:off x="4981575" y="735286"/>
            <a:ext cx="6495042" cy="5419642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9"/>
          <p:cNvSpPr txBox="1"/>
          <p:nvPr>
            <p:ph type="title"/>
          </p:nvPr>
        </p:nvSpPr>
        <p:spPr>
          <a:xfrm>
            <a:off x="704088" y="914400"/>
            <a:ext cx="3799763" cy="14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pen Sans"/>
              <a:buNone/>
            </a:pPr>
            <a:r>
              <a:rPr lang="en-US" sz="3600"/>
              <a:t>HOWEVER…</a:t>
            </a:r>
            <a:endParaRPr/>
          </a:p>
        </p:txBody>
      </p:sp>
      <p:sp>
        <p:nvSpPr>
          <p:cNvPr id="253" name="Google Shape;253;p9"/>
          <p:cNvSpPr txBox="1"/>
          <p:nvPr>
            <p:ph idx="1" type="body"/>
          </p:nvPr>
        </p:nvSpPr>
        <p:spPr>
          <a:xfrm>
            <a:off x="704088" y="2387600"/>
            <a:ext cx="3799763" cy="376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b="1" lang="en-US" sz="1700"/>
              <a:t>Spotify still did not get hurt, why? </a:t>
            </a:r>
            <a:r>
              <a:rPr lang="en-US" sz="1700"/>
              <a:t>Cause it was all marketing to begin with. Spotify is a habitual habit for most and there are very few players in that industry.</a:t>
            </a:r>
            <a:endParaRPr/>
          </a:p>
          <a:p>
            <a:pPr indent="10795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7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b="1" lang="en-US" sz="1700"/>
              <a:t>Although their Q4 earnings have yet to come out, their stock price… </a:t>
            </a:r>
            <a:r>
              <a:rPr lang="en-US" sz="1700"/>
              <a:t>has stayed the same, so using AI in these areas in the marketing/low cost areas could be your room to test and innovate. . </a:t>
            </a:r>
            <a:endParaRPr/>
          </a:p>
        </p:txBody>
      </p:sp>
      <p:sp>
        <p:nvSpPr>
          <p:cNvPr id="254" name="Google Shape;254;p9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/>
              <a:t>‹#›</a:t>
            </a:fld>
            <a:endParaRPr sz="1800"/>
          </a:p>
        </p:txBody>
      </p:sp>
      <p:cxnSp>
        <p:nvCxnSpPr>
          <p:cNvPr id="255" name="Google Shape;255;p9"/>
          <p:cNvCxnSpPr/>
          <p:nvPr/>
        </p:nvCxnSpPr>
        <p:spPr>
          <a:xfrm>
            <a:off x="804672" y="722376"/>
            <a:ext cx="1638300" cy="0"/>
          </a:xfrm>
          <a:prstGeom prst="straightConnector1">
            <a:avLst/>
          </a:prstGeom>
          <a:noFill/>
          <a:ln cap="flat" cmpd="sng" w="444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2025-01-07T15:10:16Z</dcterms:created>
  <dc:creator>SBDC AI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