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8229600" cx="14630400"/>
  <p:notesSz cx="8229600" cy="14630400"/>
  <p:embeddedFontLst>
    <p:embeddedFont>
      <p:font typeface="Roboto"/>
      <p:bold r:id="rId22"/>
      <p:boldItalic r:id="rId23"/>
    </p:embeddedFont>
    <p:embeddedFont>
      <p:font typeface="Poppins Light"/>
      <p:regular r:id="rId24"/>
      <p:bold r:id="rId25"/>
      <p:italic r:id="rId26"/>
      <p:boldItalic r:id="rId27"/>
    </p:embeddedFont>
    <p:embeddedFont>
      <p:font typeface="Roboto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K5ioVwtyS5rk5/dWm9kyCMeGP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slide" Target="slides/slide16.xml"/><Relationship Id="rId24" Type="http://schemas.openxmlformats.org/officeDocument/2006/relationships/font" Target="fonts/PoppinsLigh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RobotoLight-regular.fntdata"/><Relationship Id="rId27" Type="http://schemas.openxmlformats.org/officeDocument/2006/relationships/font" Target="fonts/Poppi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Italic.fntdata"/><Relationship Id="rId3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ecfbb7a64_2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2ecfbb7a64_2_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2ecfbb7a64_2_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ecfbb7a64_2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2ecfbb7a64_2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2ecfbb7a64_2_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ecfbb7a64_2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2ecfbb7a64_2_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2ecfbb7a64_2_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ecfbb7a64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ecfbb7a64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2ecfbb7a64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ecfbb7a6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ecfbb7a6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2ecfbb7a64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ecfbb7a64_2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2ecfbb7a64_2_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2ecfbb7a64_2_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bg>
      <p:bgPr>
        <a:solidFill>
          <a:srgbClr val="000000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" name="Google Shape;49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2ecfbb7a64_2_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32ecfbb7a64_2_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" name="Google Shape;55;g32ecfbb7a64_2_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ecfbb7a64_2_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2ecfbb7a64_2_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" name="Google Shape;59;g32ecfbb7a64_2_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ecfbb7a64_2_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32ecfbb7a64_2_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" name="Google Shape;63;g32ecfbb7a64_2_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ecfbb7a64_2_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2ecfbb7a64_2_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7" name="Google Shape;67;g32ecfbb7a64_2_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ecfbb7a64_2_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2ecfbb7a64_2_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1" name="Google Shape;71;g32ecfbb7a64_2_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" name="Google Shape;33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bg>
      <p:bgPr>
        <a:solidFill>
          <a:srgbClr val="0000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" name="Google Shape;41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bg>
      <p:bgPr>
        <a:solidFill>
          <a:srgbClr val="00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" name="Google Shape;45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Welcome to Session 3: AI Empowerment Series</a:t>
            </a:r>
            <a:endParaRPr b="0" i="0" sz="4450" u="none" cap="none" strike="noStrike"/>
          </a:p>
        </p:txBody>
      </p:sp>
      <p:sp>
        <p:nvSpPr>
          <p:cNvPr id="79" name="Google Shape;79;p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t/>
            </a:r>
            <a:endParaRPr b="0" i="0" sz="1750" u="none" cap="none" strike="noStrike"/>
          </a:p>
        </p:txBody>
      </p:sp>
      <p:sp>
        <p:nvSpPr>
          <p:cNvPr id="80" name="Google Shape;80;p1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fmla="val 25194296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10" y="5673090"/>
            <a:ext cx="347663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/>
          <p:nvPr/>
        </p:nvSpPr>
        <p:spPr>
          <a:xfrm>
            <a:off x="1270040" y="5648563"/>
            <a:ext cx="2325291" cy="396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Roboto"/>
              <a:buNone/>
            </a:pPr>
            <a:r>
              <a:rPr b="1" i="0" lang="en-US" sz="2200" u="none" cap="none" strike="noStrike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by Spencer Merrill</a:t>
            </a:r>
            <a:endParaRPr b="0" i="0" sz="2200" u="none" cap="none" strike="noStrike"/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 b="0" l="27188" r="0" t="0"/>
          <a:stretch/>
        </p:blipFill>
        <p:spPr>
          <a:xfrm>
            <a:off x="8216883" y="12"/>
            <a:ext cx="10985786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3" name="Google Shape;223;g32ecfbb7a64_2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2ecfbb7a64_2_37"/>
          <p:cNvSpPr/>
          <p:nvPr/>
        </p:nvSpPr>
        <p:spPr>
          <a:xfrm>
            <a:off x="793790" y="2005489"/>
            <a:ext cx="7187565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Building a Strong Defense</a:t>
            </a:r>
            <a:endParaRPr b="0" i="0" sz="4450" u="none" cap="none" strike="noStrike"/>
          </a:p>
        </p:txBody>
      </p:sp>
      <p:sp>
        <p:nvSpPr>
          <p:cNvPr id="225" name="Google Shape;225;g32ecfbb7a64_2_37"/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2ecfbb7a64_2_37"/>
          <p:cNvSpPr/>
          <p:nvPr/>
        </p:nvSpPr>
        <p:spPr>
          <a:xfrm>
            <a:off x="999173" y="3394591"/>
            <a:ext cx="99417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b="0" i="0" sz="2650" u="none" cap="none" strike="noStrike"/>
          </a:p>
        </p:txBody>
      </p:sp>
      <p:sp>
        <p:nvSpPr>
          <p:cNvPr id="227" name="Google Shape;227;g32ecfbb7a64_2_37"/>
          <p:cNvSpPr/>
          <p:nvPr/>
        </p:nvSpPr>
        <p:spPr>
          <a:xfrm>
            <a:off x="1530906" y="330958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Software Updates</a:t>
            </a:r>
            <a:endParaRPr b="0" i="0" sz="2200" u="none" cap="none" strike="noStrike"/>
          </a:p>
        </p:txBody>
      </p:sp>
      <p:sp>
        <p:nvSpPr>
          <p:cNvPr id="228" name="Google Shape;228;g32ecfbb7a64_2_37"/>
          <p:cNvSpPr/>
          <p:nvPr/>
        </p:nvSpPr>
        <p:spPr>
          <a:xfrm>
            <a:off x="1530906" y="3799999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Patch vulnerabilities promptly.</a:t>
            </a:r>
            <a:endParaRPr b="0" i="0" sz="1750" u="none" cap="none" strike="noStrike"/>
          </a:p>
        </p:txBody>
      </p:sp>
      <p:sp>
        <p:nvSpPr>
          <p:cNvPr id="229" name="Google Shape;229;g32ecfbb7a64_2_37"/>
          <p:cNvSpPr/>
          <p:nvPr/>
        </p:nvSpPr>
        <p:spPr>
          <a:xfrm>
            <a:off x="4685467" y="330958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2ecfbb7a64_2_37"/>
          <p:cNvSpPr/>
          <p:nvPr/>
        </p:nvSpPr>
        <p:spPr>
          <a:xfrm>
            <a:off x="4843224" y="3394591"/>
            <a:ext cx="194667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i="0" sz="2650" u="none" cap="none" strike="noStrike"/>
          </a:p>
        </p:txBody>
      </p:sp>
      <p:sp>
        <p:nvSpPr>
          <p:cNvPr id="231" name="Google Shape;231;g32ecfbb7a64_2_37"/>
          <p:cNvSpPr/>
          <p:nvPr/>
        </p:nvSpPr>
        <p:spPr>
          <a:xfrm>
            <a:off x="5422583" y="330958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Strong Passwords</a:t>
            </a:r>
            <a:endParaRPr b="0" i="0" sz="2200" u="none" cap="none" strike="noStrike"/>
          </a:p>
        </p:txBody>
      </p:sp>
      <p:sp>
        <p:nvSpPr>
          <p:cNvPr id="232" name="Google Shape;232;g32ecfbb7a64_2_37"/>
          <p:cNvSpPr/>
          <p:nvPr/>
        </p:nvSpPr>
        <p:spPr>
          <a:xfrm>
            <a:off x="5422583" y="3799999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Use unique, complex passwords.</a:t>
            </a:r>
            <a:endParaRPr b="0" i="0" sz="1750" u="none" cap="none" strike="noStrike"/>
          </a:p>
        </p:txBody>
      </p:sp>
      <p:sp>
        <p:nvSpPr>
          <p:cNvPr id="233" name="Google Shape;233;g32ecfbb7a64_2_3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2ecfbb7a64_2_37"/>
          <p:cNvSpPr/>
          <p:nvPr/>
        </p:nvSpPr>
        <p:spPr>
          <a:xfrm>
            <a:off x="949404" y="5092779"/>
            <a:ext cx="199072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3</a:t>
            </a:r>
            <a:endParaRPr b="0" i="0" sz="2650" u="none" cap="none" strike="noStrike"/>
          </a:p>
        </p:txBody>
      </p:sp>
      <p:sp>
        <p:nvSpPr>
          <p:cNvPr id="235" name="Google Shape;235;g32ecfbb7a64_2_37"/>
          <p:cNvSpPr/>
          <p:nvPr/>
        </p:nvSpPr>
        <p:spPr>
          <a:xfrm>
            <a:off x="1530906" y="5007769"/>
            <a:ext cx="2927747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Multi-Factor Authentication</a:t>
            </a:r>
            <a:endParaRPr b="0" i="0" sz="2200" u="none" cap="none" strike="noStrike"/>
          </a:p>
        </p:txBody>
      </p:sp>
      <p:sp>
        <p:nvSpPr>
          <p:cNvPr id="236" name="Google Shape;236;g32ecfbb7a64_2_37"/>
          <p:cNvSpPr/>
          <p:nvPr/>
        </p:nvSpPr>
        <p:spPr>
          <a:xfrm>
            <a:off x="1530906" y="5852517"/>
            <a:ext cx="29277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Add an extra layer of security.</a:t>
            </a:r>
            <a:endParaRPr b="0" i="0" sz="1750" u="none" cap="none" strike="noStrike"/>
          </a:p>
        </p:txBody>
      </p:sp>
      <p:sp>
        <p:nvSpPr>
          <p:cNvPr id="237" name="Google Shape;237;g32ecfbb7a64_2_37"/>
          <p:cNvSpPr/>
          <p:nvPr/>
        </p:nvSpPr>
        <p:spPr>
          <a:xfrm>
            <a:off x="4685467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2ecfbb7a64_2_37"/>
          <p:cNvSpPr/>
          <p:nvPr/>
        </p:nvSpPr>
        <p:spPr>
          <a:xfrm>
            <a:off x="4836319" y="5092779"/>
            <a:ext cx="208598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4</a:t>
            </a:r>
            <a:endParaRPr b="0" i="0" sz="2650" u="none" cap="none" strike="noStrike"/>
          </a:p>
        </p:txBody>
      </p:sp>
      <p:sp>
        <p:nvSpPr>
          <p:cNvPr id="239" name="Google Shape;239;g32ecfbb7a64_2_37"/>
          <p:cNvSpPr/>
          <p:nvPr/>
        </p:nvSpPr>
        <p:spPr>
          <a:xfrm>
            <a:off x="5422583" y="50077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Employee Training</a:t>
            </a:r>
            <a:endParaRPr b="0" i="0" sz="2200" u="none" cap="none" strike="noStrike"/>
          </a:p>
        </p:txBody>
      </p:sp>
      <p:sp>
        <p:nvSpPr>
          <p:cNvPr id="240" name="Google Shape;240;g32ecfbb7a64_2_37"/>
          <p:cNvSpPr/>
          <p:nvPr/>
        </p:nvSpPr>
        <p:spPr>
          <a:xfrm>
            <a:off x="5422583" y="5498187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Educate users on best practices.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6" name="Google Shape;2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2055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9"/>
          <p:cNvSpPr/>
          <p:nvPr/>
        </p:nvSpPr>
        <p:spPr>
          <a:xfrm>
            <a:off x="617458" y="2692360"/>
            <a:ext cx="4587359" cy="5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37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3450"/>
              <a:buFont typeface="Poppins Light"/>
              <a:buNone/>
            </a:pPr>
            <a:r>
              <a:rPr b="0" i="0" lang="en-US" sz="3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Deepfake Awareness</a:t>
            </a:r>
            <a:endParaRPr b="0" i="0" sz="3450" u="none" cap="none" strike="noStrike"/>
          </a:p>
        </p:txBody>
      </p:sp>
      <p:pic>
        <p:nvPicPr>
          <p:cNvPr descr="preencoded.png" id="248" name="Google Shape;2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58" y="3508296"/>
            <a:ext cx="882134" cy="141148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/>
          <p:nvPr/>
        </p:nvSpPr>
        <p:spPr>
          <a:xfrm>
            <a:off x="1764149" y="3684627"/>
            <a:ext cx="2326838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Poppins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Are Deepfakes?</a:t>
            </a:r>
            <a:endParaRPr b="0" i="0" sz="1700" u="none" cap="none" strike="noStrike"/>
          </a:p>
        </p:txBody>
      </p:sp>
      <p:sp>
        <p:nvSpPr>
          <p:cNvPr id="250" name="Google Shape;250;p9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350"/>
              <a:buFont typeface="Roboto Light"/>
              <a:buNone/>
            </a:pPr>
            <a:r>
              <a:rPr b="0" i="0" lang="en-US" sz="13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AI-generated videos that manipulate real footage to make it appear that someone is saying or doing something they didn't.</a:t>
            </a:r>
            <a:endParaRPr b="0" i="0" sz="1350" u="none" cap="none" strike="noStrike"/>
          </a:p>
        </p:txBody>
      </p:sp>
      <p:pic>
        <p:nvPicPr>
          <p:cNvPr descr="preencoded.png" id="251" name="Google Shape;2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458" y="4919782"/>
            <a:ext cx="882134" cy="141148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/>
          <p:nvPr/>
        </p:nvSpPr>
        <p:spPr>
          <a:xfrm>
            <a:off x="1764149" y="5096113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Poppins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Detection Methods</a:t>
            </a:r>
            <a:endParaRPr b="0" i="0" sz="1700" u="none" cap="none" strike="noStrike"/>
          </a:p>
        </p:txBody>
      </p:sp>
      <p:sp>
        <p:nvSpPr>
          <p:cNvPr id="253" name="Google Shape;253;p9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350"/>
              <a:buFont typeface="Roboto Light"/>
              <a:buNone/>
            </a:pPr>
            <a:r>
              <a:rPr b="0" i="0" lang="en-US" sz="13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Look for inconsistencies in facial expressions, lighting, and background details that may indicate a deepfake.</a:t>
            </a:r>
            <a:endParaRPr b="0" i="0" sz="1350" u="none" cap="none" strike="noStrike"/>
          </a:p>
        </p:txBody>
      </p:sp>
      <p:pic>
        <p:nvPicPr>
          <p:cNvPr descr="preencoded.png" id="254" name="Google Shape;25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458" y="6331268"/>
            <a:ext cx="882134" cy="141148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/>
          <p:nvPr/>
        </p:nvSpPr>
        <p:spPr>
          <a:xfrm>
            <a:off x="1764149" y="6507599"/>
            <a:ext cx="2307193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Poppins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Prevention Strategies</a:t>
            </a:r>
            <a:endParaRPr b="0" i="0" sz="1700" u="none" cap="none" strike="noStrike"/>
          </a:p>
        </p:txBody>
      </p:sp>
      <p:sp>
        <p:nvSpPr>
          <p:cNvPr id="256" name="Google Shape;256;p9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350"/>
              <a:buFont typeface="Roboto Light"/>
              <a:buNone/>
            </a:pPr>
            <a:r>
              <a:rPr b="0" i="0" lang="en-US" sz="13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Be cautious about videos that appear too perfect or seem out of character for the person depicted.</a:t>
            </a:r>
            <a:endParaRPr b="0" i="0" sz="1350" u="none" cap="none" strike="noStrik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2" name="Google Shape;262;g32ecfbb7a64_2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3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2ecfbb7a64_2_59"/>
          <p:cNvSpPr/>
          <p:nvPr/>
        </p:nvSpPr>
        <p:spPr>
          <a:xfrm>
            <a:off x="760690" y="597694"/>
            <a:ext cx="7622619" cy="1358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05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250"/>
              <a:buFont typeface="Poppins Light"/>
              <a:buNone/>
            </a:pPr>
            <a:r>
              <a:rPr b="0" i="0" lang="en-US" sz="42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Deepfake Detection and Prevention</a:t>
            </a:r>
            <a:endParaRPr b="0" i="0" sz="4250" u="none" cap="none" strike="noStrike"/>
          </a:p>
        </p:txBody>
      </p:sp>
      <p:pic>
        <p:nvPicPr>
          <p:cNvPr descr="preencoded.png" id="264" name="Google Shape;264;g32ecfbb7a64_2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690" y="2282190"/>
            <a:ext cx="543401" cy="5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2ecfbb7a64_2_59"/>
          <p:cNvSpPr/>
          <p:nvPr/>
        </p:nvSpPr>
        <p:spPr>
          <a:xfrm>
            <a:off x="760690" y="3042880"/>
            <a:ext cx="2717006" cy="339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00"/>
              <a:buFont typeface="Poppins Light"/>
              <a:buNone/>
            </a:pPr>
            <a:r>
              <a:rPr b="0" i="0" lang="en-US" sz="21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Visual Analysis</a:t>
            </a:r>
            <a:endParaRPr b="0" i="0" sz="2100" u="none" cap="none" strike="noStrike"/>
          </a:p>
        </p:txBody>
      </p:sp>
      <p:sp>
        <p:nvSpPr>
          <p:cNvPr id="266" name="Google Shape;266;g32ecfbb7a64_2_59"/>
          <p:cNvSpPr/>
          <p:nvPr/>
        </p:nvSpPr>
        <p:spPr>
          <a:xfrm>
            <a:off x="760690" y="3512820"/>
            <a:ext cx="3648313" cy="1043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Look for inconsistencies in eye movement, lighting, and facial features.</a:t>
            </a:r>
            <a:endParaRPr b="0" i="0" sz="1700" u="none" cap="none" strike="noStrike"/>
          </a:p>
        </p:txBody>
      </p:sp>
      <p:pic>
        <p:nvPicPr>
          <p:cNvPr descr="preencoded.png" id="267" name="Google Shape;267;g32ecfbb7a64_2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4997" y="2282190"/>
            <a:ext cx="543401" cy="5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2ecfbb7a64_2_59"/>
          <p:cNvSpPr/>
          <p:nvPr/>
        </p:nvSpPr>
        <p:spPr>
          <a:xfrm>
            <a:off x="4734997" y="3042880"/>
            <a:ext cx="2717006" cy="339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00"/>
              <a:buFont typeface="Poppins Light"/>
              <a:buNone/>
            </a:pPr>
            <a:r>
              <a:rPr b="0" i="0" lang="en-US" sz="21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Audio Analysis</a:t>
            </a:r>
            <a:endParaRPr b="0" i="0" sz="2100" u="none" cap="none" strike="noStrike"/>
          </a:p>
        </p:txBody>
      </p:sp>
      <p:sp>
        <p:nvSpPr>
          <p:cNvPr id="269" name="Google Shape;269;g32ecfbb7a64_2_59"/>
          <p:cNvSpPr/>
          <p:nvPr/>
        </p:nvSpPr>
        <p:spPr>
          <a:xfrm>
            <a:off x="4734997" y="3512820"/>
            <a:ext cx="3648313" cy="1043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Listen for irregularities in speech patterns, lip sync issues, and audio quality.</a:t>
            </a:r>
            <a:endParaRPr b="0" i="0" sz="1700" u="none" cap="none" strike="noStrike"/>
          </a:p>
        </p:txBody>
      </p:sp>
      <p:pic>
        <p:nvPicPr>
          <p:cNvPr descr="preencoded.png" id="270" name="Google Shape;270;g32ecfbb7a64_2_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1540" y="5148676"/>
            <a:ext cx="543401" cy="5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2ecfbb7a64_2_59"/>
          <p:cNvSpPr/>
          <p:nvPr/>
        </p:nvSpPr>
        <p:spPr>
          <a:xfrm>
            <a:off x="2921540" y="5909366"/>
            <a:ext cx="28416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00"/>
              <a:buFont typeface="Poppins Light"/>
              <a:buNone/>
            </a:pPr>
            <a:r>
              <a:rPr b="0" i="0" lang="en-US" sz="21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Prevention Strategies</a:t>
            </a:r>
            <a:endParaRPr b="0" i="0" sz="2100" u="none" cap="none" strike="noStrike"/>
          </a:p>
        </p:txBody>
      </p:sp>
      <p:sp>
        <p:nvSpPr>
          <p:cNvPr id="272" name="Google Shape;272;g32ecfbb7a64_2_59"/>
          <p:cNvSpPr/>
          <p:nvPr/>
        </p:nvSpPr>
        <p:spPr>
          <a:xfrm>
            <a:off x="2921540" y="6379306"/>
            <a:ext cx="3648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Char char="•"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Verification protocols</a:t>
            </a:r>
            <a:endParaRPr b="0" i="0" sz="1700" u="none" cap="none" strike="noStrike"/>
          </a:p>
        </p:txBody>
      </p:sp>
      <p:sp>
        <p:nvSpPr>
          <p:cNvPr id="273" name="Google Shape;273;g32ecfbb7a64_2_59"/>
          <p:cNvSpPr/>
          <p:nvPr/>
        </p:nvSpPr>
        <p:spPr>
          <a:xfrm>
            <a:off x="2921540" y="6803049"/>
            <a:ext cx="3648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Char char="•"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Authentication systems</a:t>
            </a:r>
            <a:endParaRPr b="0" i="0" sz="1700" u="none" cap="none" strike="noStrike"/>
          </a:p>
        </p:txBody>
      </p:sp>
      <p:sp>
        <p:nvSpPr>
          <p:cNvPr id="274" name="Google Shape;274;g32ecfbb7a64_2_59"/>
          <p:cNvSpPr/>
          <p:nvPr/>
        </p:nvSpPr>
        <p:spPr>
          <a:xfrm>
            <a:off x="2921540" y="7226793"/>
            <a:ext cx="3648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Char char="•"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Digital signatures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0" name="Google Shape;280;g32ecfbb7a64_2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2ecfbb7a64_2_76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00"/>
              <a:buFont typeface="Poppins Light"/>
              <a:buNone/>
            </a:pPr>
            <a:r>
              <a:rPr b="0" i="0" lang="en-US" sz="43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Phishing Prevention: Stay Vigilant</a:t>
            </a:r>
            <a:endParaRPr b="0" i="0" sz="4300" u="none" cap="none" strike="noStrike"/>
          </a:p>
        </p:txBody>
      </p:sp>
      <p:sp>
        <p:nvSpPr>
          <p:cNvPr id="282" name="Google Shape;282;g32ecfbb7a64_2_76"/>
          <p:cNvSpPr/>
          <p:nvPr/>
        </p:nvSpPr>
        <p:spPr>
          <a:xfrm>
            <a:off x="6259478" y="2600269"/>
            <a:ext cx="276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Email Phishing</a:t>
            </a:r>
            <a:endParaRPr b="0" i="0" sz="2150" u="none" cap="none" strike="noStrike"/>
          </a:p>
        </p:txBody>
      </p:sp>
      <p:sp>
        <p:nvSpPr>
          <p:cNvPr id="283" name="Google Shape;283;g32ecfbb7a64_2_76"/>
          <p:cNvSpPr/>
          <p:nvPr/>
        </p:nvSpPr>
        <p:spPr>
          <a:xfrm>
            <a:off x="6259478" y="3077828"/>
            <a:ext cx="61623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Beware of spoofed sender addresses, urgent payment requests, and account verification scams.</a:t>
            </a:r>
            <a:endParaRPr b="0" i="0" sz="1700" u="none" cap="none" strike="noStrike"/>
          </a:p>
        </p:txBody>
      </p:sp>
      <p:sp>
        <p:nvSpPr>
          <p:cNvPr id="284" name="Google Shape;284;g32ecfbb7a64_2_76"/>
          <p:cNvSpPr/>
          <p:nvPr/>
        </p:nvSpPr>
        <p:spPr>
          <a:xfrm>
            <a:off x="6259478" y="4367394"/>
            <a:ext cx="276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Spear Phishing</a:t>
            </a:r>
            <a:endParaRPr b="0" i="0" sz="2150" u="none" cap="none" strike="noStrike"/>
          </a:p>
        </p:txBody>
      </p:sp>
      <p:sp>
        <p:nvSpPr>
          <p:cNvPr id="285" name="Google Shape;285;g32ecfbb7a64_2_76"/>
          <p:cNvSpPr/>
          <p:nvPr/>
        </p:nvSpPr>
        <p:spPr>
          <a:xfrm>
            <a:off x="6259478" y="4844954"/>
            <a:ext cx="61623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Be cautious of targeted attacks that use personal information and exploit business contexts.</a:t>
            </a:r>
            <a:endParaRPr b="0" i="0" sz="1700" u="none" cap="none" strike="noStrike"/>
          </a:p>
        </p:txBody>
      </p:sp>
      <p:sp>
        <p:nvSpPr>
          <p:cNvPr id="286" name="Google Shape;286;g32ecfbb7a64_2_76"/>
          <p:cNvSpPr/>
          <p:nvPr/>
        </p:nvSpPr>
        <p:spPr>
          <a:xfrm>
            <a:off x="6259478" y="6134520"/>
            <a:ext cx="276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Vishing</a:t>
            </a:r>
            <a:endParaRPr b="0" i="0" sz="2150" u="none" cap="none" strike="noStrike"/>
          </a:p>
        </p:txBody>
      </p:sp>
      <p:sp>
        <p:nvSpPr>
          <p:cNvPr id="287" name="Google Shape;287;g32ecfbb7a64_2_76"/>
          <p:cNvSpPr/>
          <p:nvPr/>
        </p:nvSpPr>
        <p:spPr>
          <a:xfrm>
            <a:off x="6259478" y="6612080"/>
            <a:ext cx="61623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Protect yourself from phone-based scams, tech support fraud, and banking scams.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ecfbb7a64_0_15"/>
          <p:cNvSpPr txBox="1"/>
          <p:nvPr/>
        </p:nvSpPr>
        <p:spPr>
          <a:xfrm>
            <a:off x="335400" y="488325"/>
            <a:ext cx="127200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Best Practices for safety: 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9" name="Google Shape;2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835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/>
          <p:nvPr/>
        </p:nvSpPr>
        <p:spPr>
          <a:xfrm>
            <a:off x="793790" y="346436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Human Element</a:t>
            </a:r>
            <a:endParaRPr b="0" i="0" sz="4450" u="none" cap="none" strike="noStrike"/>
          </a:p>
        </p:txBody>
      </p:sp>
      <p:sp>
        <p:nvSpPr>
          <p:cNvPr id="301" name="Google Shape;301;p10"/>
          <p:cNvSpPr/>
          <p:nvPr/>
        </p:nvSpPr>
        <p:spPr>
          <a:xfrm>
            <a:off x="793790" y="4626650"/>
            <a:ext cx="4120753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5850"/>
              <a:buFont typeface="Poppins Light"/>
              <a:buNone/>
            </a:pPr>
            <a:r>
              <a:rPr b="0" i="0" lang="en-US" sz="58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b="0" i="0" sz="5850" u="none" cap="none" strike="noStrike"/>
          </a:p>
        </p:txBody>
      </p:sp>
      <p:sp>
        <p:nvSpPr>
          <p:cNvPr id="302" name="Google Shape;302;p10"/>
          <p:cNvSpPr/>
          <p:nvPr/>
        </p:nvSpPr>
        <p:spPr>
          <a:xfrm>
            <a:off x="1436489" y="565844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Collaboration</a:t>
            </a:r>
            <a:endParaRPr b="0" i="0" sz="2200" u="none" cap="none" strike="noStrike"/>
          </a:p>
        </p:txBody>
      </p:sp>
      <p:sp>
        <p:nvSpPr>
          <p:cNvPr id="303" name="Google Shape;303;p10"/>
          <p:cNvSpPr/>
          <p:nvPr/>
        </p:nvSpPr>
        <p:spPr>
          <a:xfrm>
            <a:off x="793790" y="6148864"/>
            <a:ext cx="4120753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AI tools should be used to enhance and support human decision-making, not replace it entirely.</a:t>
            </a:r>
            <a:endParaRPr b="0" i="0" sz="1750" u="none" cap="none" strike="noStrike"/>
          </a:p>
        </p:txBody>
      </p:sp>
      <p:sp>
        <p:nvSpPr>
          <p:cNvPr id="304" name="Google Shape;304;p10"/>
          <p:cNvSpPr/>
          <p:nvPr/>
        </p:nvSpPr>
        <p:spPr>
          <a:xfrm>
            <a:off x="5254704" y="4626650"/>
            <a:ext cx="4120872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5850"/>
              <a:buFont typeface="Poppins Light"/>
              <a:buNone/>
            </a:pPr>
            <a:r>
              <a:rPr b="0" i="0" lang="en-US" sz="58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i="0" sz="5850" u="none" cap="none" strike="noStrike"/>
          </a:p>
        </p:txBody>
      </p:sp>
      <p:sp>
        <p:nvSpPr>
          <p:cNvPr id="305" name="Google Shape;305;p10"/>
          <p:cNvSpPr/>
          <p:nvPr/>
        </p:nvSpPr>
        <p:spPr>
          <a:xfrm>
            <a:off x="5756434" y="5658445"/>
            <a:ext cx="311741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Ethical Considerations</a:t>
            </a:r>
            <a:endParaRPr b="0" i="0" sz="2200" u="none" cap="none" strike="noStrike"/>
          </a:p>
        </p:txBody>
      </p:sp>
      <p:sp>
        <p:nvSpPr>
          <p:cNvPr id="306" name="Google Shape;306;p10"/>
          <p:cNvSpPr/>
          <p:nvPr/>
        </p:nvSpPr>
        <p:spPr>
          <a:xfrm>
            <a:off x="5254704" y="6148864"/>
            <a:ext cx="4120872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It's crucial to ensure that AI tools are used responsibly and ethically, respecting privacy, fairness, and transparency.</a:t>
            </a:r>
            <a:endParaRPr b="0" i="0" sz="1750" u="none" cap="none" strike="noStrike"/>
          </a:p>
        </p:txBody>
      </p:sp>
      <p:sp>
        <p:nvSpPr>
          <p:cNvPr id="307" name="Google Shape;307;p10"/>
          <p:cNvSpPr/>
          <p:nvPr/>
        </p:nvSpPr>
        <p:spPr>
          <a:xfrm>
            <a:off x="9715738" y="4626650"/>
            <a:ext cx="4120753" cy="7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5850"/>
              <a:buFont typeface="Poppins Light"/>
              <a:buNone/>
            </a:pPr>
            <a:r>
              <a:rPr b="0" i="0" lang="en-US" sz="58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3</a:t>
            </a:r>
            <a:endParaRPr b="0" i="0" sz="5850" u="none" cap="none" strike="noStrike"/>
          </a:p>
        </p:txBody>
      </p:sp>
      <p:sp>
        <p:nvSpPr>
          <p:cNvPr id="308" name="Google Shape;308;p10"/>
          <p:cNvSpPr/>
          <p:nvPr/>
        </p:nvSpPr>
        <p:spPr>
          <a:xfrm>
            <a:off x="10329982" y="5658445"/>
            <a:ext cx="289214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Continuous Learning</a:t>
            </a:r>
            <a:endParaRPr b="0" i="0" sz="2200" u="none" cap="none" strike="noStrike"/>
          </a:p>
        </p:txBody>
      </p:sp>
      <p:sp>
        <p:nvSpPr>
          <p:cNvPr id="309" name="Google Shape;309;p10"/>
          <p:cNvSpPr/>
          <p:nvPr/>
        </p:nvSpPr>
        <p:spPr>
          <a:xfrm>
            <a:off x="9715738" y="6148864"/>
            <a:ext cx="4120753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Stay informed about the latest developments in AI and its applications to harness its power effectively and responsibly.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ecfbb7a64_0_7"/>
          <p:cNvSpPr txBox="1"/>
          <p:nvPr/>
        </p:nvSpPr>
        <p:spPr>
          <a:xfrm>
            <a:off x="275900" y="627225"/>
            <a:ext cx="80565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The Future? Human-in-the-loop.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316" name="Google Shape;316;g32ecfbb7a64_0_7"/>
          <p:cNvSpPr txBox="1"/>
          <p:nvPr/>
        </p:nvSpPr>
        <p:spPr>
          <a:xfrm>
            <a:off x="412095" y="2750500"/>
            <a:ext cx="7053900" cy="4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a: system where humans actively participate in the decision-making process of an artificial intelligence (AI) system, providing feedback and oversight to ensure accuracy and reliability, rather than letting the AI operate entirely autonomously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17" name="Google Shape;317;g32ecfbb7a6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500" y="4153150"/>
            <a:ext cx="7323899" cy="39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460340" y="1860934"/>
            <a:ext cx="5670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Today's Journey</a:t>
            </a:r>
            <a:endParaRPr b="0" i="0" sz="4450" u="none" cap="none" strike="noStrike"/>
          </a:p>
        </p:txBody>
      </p:sp>
      <p:sp>
        <p:nvSpPr>
          <p:cNvPr id="90" name="Google Shape;90;p2"/>
          <p:cNvSpPr/>
          <p:nvPr/>
        </p:nvSpPr>
        <p:spPr>
          <a:xfrm>
            <a:off x="302515" y="3079926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07898" y="3164937"/>
            <a:ext cx="993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b="0" i="0" sz="2650" u="none" cap="none" strike="noStrike"/>
          </a:p>
        </p:txBody>
      </p:sp>
      <p:sp>
        <p:nvSpPr>
          <p:cNvPr id="92" name="Google Shape;92;p2"/>
          <p:cNvSpPr/>
          <p:nvPr/>
        </p:nvSpPr>
        <p:spPr>
          <a:xfrm>
            <a:off x="1197456" y="3165026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Marketing in Minutes with AI</a:t>
            </a:r>
            <a:endParaRPr b="0" i="0" sz="2200" u="none" cap="none" strike="noStrike"/>
          </a:p>
        </p:txBody>
      </p:sp>
      <p:sp>
        <p:nvSpPr>
          <p:cNvPr id="93" name="Google Shape;93;p2"/>
          <p:cNvSpPr/>
          <p:nvPr/>
        </p:nvSpPr>
        <p:spPr>
          <a:xfrm>
            <a:off x="4352017" y="3165026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4509774" y="3250037"/>
            <a:ext cx="1947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i="0" sz="2650" u="none" cap="none" strike="noStrike"/>
          </a:p>
        </p:txBody>
      </p:sp>
      <p:sp>
        <p:nvSpPr>
          <p:cNvPr id="95" name="Google Shape;95;p2"/>
          <p:cNvSpPr/>
          <p:nvPr/>
        </p:nvSpPr>
        <p:spPr>
          <a:xfrm>
            <a:off x="5089133" y="3165026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Cybersecurity Essentials</a:t>
            </a:r>
            <a:endParaRPr b="0" i="0" sz="2200" u="none" cap="none" strike="noStrike"/>
          </a:p>
        </p:txBody>
      </p:sp>
      <p:sp>
        <p:nvSpPr>
          <p:cNvPr id="96" name="Google Shape;96;p2"/>
          <p:cNvSpPr/>
          <p:nvPr/>
        </p:nvSpPr>
        <p:spPr>
          <a:xfrm>
            <a:off x="302515" y="4327344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58129" y="4412354"/>
            <a:ext cx="1992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3</a:t>
            </a:r>
            <a:endParaRPr b="0" i="0" sz="2650" u="none" cap="none" strike="noStrike"/>
          </a:p>
        </p:txBody>
      </p:sp>
      <p:sp>
        <p:nvSpPr>
          <p:cNvPr id="98" name="Google Shape;98;p2"/>
          <p:cNvSpPr/>
          <p:nvPr/>
        </p:nvSpPr>
        <p:spPr>
          <a:xfrm>
            <a:off x="1197456" y="4412444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Financial Transformation</a:t>
            </a:r>
            <a:endParaRPr b="0" i="0" sz="2200" u="none" cap="none" strike="noStrike"/>
          </a:p>
        </p:txBody>
      </p:sp>
      <p:sp>
        <p:nvSpPr>
          <p:cNvPr id="99" name="Google Shape;99;p2"/>
          <p:cNvSpPr/>
          <p:nvPr/>
        </p:nvSpPr>
        <p:spPr>
          <a:xfrm>
            <a:off x="4352017" y="4412444"/>
            <a:ext cx="510300" cy="510300"/>
          </a:xfrm>
          <a:prstGeom prst="roundRect">
            <a:avLst>
              <a:gd fmla="val 18669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4502869" y="4497454"/>
            <a:ext cx="2085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650"/>
              <a:buFont typeface="Poppins Light"/>
              <a:buNone/>
            </a:pPr>
            <a:r>
              <a:rPr b="0" i="0" lang="en-US" sz="26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4</a:t>
            </a:r>
            <a:endParaRPr b="0" i="0" sz="2650" u="none" cap="none" strike="noStrike"/>
          </a:p>
        </p:txBody>
      </p:sp>
      <p:sp>
        <p:nvSpPr>
          <p:cNvPr id="101" name="Google Shape;101;p2"/>
          <p:cNvSpPr/>
          <p:nvPr/>
        </p:nvSpPr>
        <p:spPr>
          <a:xfrm>
            <a:off x="5089133" y="4412444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Human </a:t>
            </a:r>
            <a:endParaRPr b="0" i="0" sz="2200" u="none" cap="none" strike="noStrike">
              <a:solidFill>
                <a:srgbClr val="E5E0D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Element</a:t>
            </a:r>
            <a:endParaRPr b="0" i="0" sz="2200" u="none" cap="none" strike="noStrike"/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101" y="2896438"/>
            <a:ext cx="7436549" cy="53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793790" y="1636990"/>
            <a:ext cx="7694533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Marketing in Minutes with AI</a:t>
            </a:r>
            <a:endParaRPr b="0" i="0" sz="4450" u="none" cap="none" strike="noStrike"/>
          </a:p>
        </p:txBody>
      </p:sp>
      <p:sp>
        <p:nvSpPr>
          <p:cNvPr id="109" name="Google Shape;109;p3"/>
          <p:cNvSpPr/>
          <p:nvPr/>
        </p:nvSpPr>
        <p:spPr>
          <a:xfrm>
            <a:off x="793790" y="2912745"/>
            <a:ext cx="2845594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Understanding Your Audience</a:t>
            </a:r>
            <a:endParaRPr b="0" i="0" sz="2200" u="none" cap="none" strike="noStrike"/>
          </a:p>
        </p:txBody>
      </p:sp>
      <p:sp>
        <p:nvSpPr>
          <p:cNvPr id="110" name="Google Shape;110;p3"/>
          <p:cNvSpPr/>
          <p:nvPr/>
        </p:nvSpPr>
        <p:spPr>
          <a:xfrm>
            <a:off x="793790" y="3848219"/>
            <a:ext cx="2845594" cy="2177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Leverage AI-powered tools to analyze your target audience demographics, interests, and behaviors to tailor your marketing efforts effectively.</a:t>
            </a:r>
            <a:endParaRPr b="0" i="0" sz="1750" u="none" cap="none" strike="noStrike"/>
          </a:p>
        </p:txBody>
      </p:sp>
      <p:sp>
        <p:nvSpPr>
          <p:cNvPr id="111" name="Google Shape;111;p3"/>
          <p:cNvSpPr/>
          <p:nvPr/>
        </p:nvSpPr>
        <p:spPr>
          <a:xfrm>
            <a:off x="4200406" y="2912745"/>
            <a:ext cx="2845594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Competitive Analysis</a:t>
            </a:r>
            <a:endParaRPr b="0" i="0" sz="2200" u="none" cap="none" strike="noStrike"/>
          </a:p>
        </p:txBody>
      </p:sp>
      <p:sp>
        <p:nvSpPr>
          <p:cNvPr id="112" name="Google Shape;112;p3"/>
          <p:cNvSpPr/>
          <p:nvPr/>
        </p:nvSpPr>
        <p:spPr>
          <a:xfrm>
            <a:off x="4200406" y="3848219"/>
            <a:ext cx="2845594" cy="2177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Gain valuable insights into your competitors' strategies, strengths, and weaknesses using AI tools for market research and competitive benchmarking.</a:t>
            </a:r>
            <a:endParaRPr b="0" i="0" sz="1750" u="none" cap="none" strike="noStrike"/>
          </a:p>
        </p:txBody>
      </p:sp>
      <p:sp>
        <p:nvSpPr>
          <p:cNvPr id="113" name="Google Shape;113;p3"/>
          <p:cNvSpPr/>
          <p:nvPr/>
        </p:nvSpPr>
        <p:spPr>
          <a:xfrm>
            <a:off x="7607022" y="291274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Content Creation</a:t>
            </a:r>
            <a:endParaRPr b="0" i="0" sz="2200" u="none" cap="none" strike="noStrike"/>
          </a:p>
        </p:txBody>
      </p:sp>
      <p:sp>
        <p:nvSpPr>
          <p:cNvPr id="114" name="Google Shape;114;p3"/>
          <p:cNvSpPr/>
          <p:nvPr/>
        </p:nvSpPr>
        <p:spPr>
          <a:xfrm>
            <a:off x="7607022" y="3493889"/>
            <a:ext cx="2845594" cy="2177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Generate engaging and relevant content for your website, social media, and email campaigns using AI-powered writing assistants and content generators.</a:t>
            </a:r>
            <a:endParaRPr b="0" i="0" sz="1750" u="none" cap="none" strike="noStrike"/>
          </a:p>
        </p:txBody>
      </p:sp>
      <p:sp>
        <p:nvSpPr>
          <p:cNvPr id="115" name="Google Shape;115;p3"/>
          <p:cNvSpPr/>
          <p:nvPr/>
        </p:nvSpPr>
        <p:spPr>
          <a:xfrm>
            <a:off x="11013638" y="2912745"/>
            <a:ext cx="2845594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Campaign Management</a:t>
            </a:r>
            <a:endParaRPr b="0" i="0" sz="2200" u="none" cap="none" strike="noStrike"/>
          </a:p>
        </p:txBody>
      </p:sp>
      <p:sp>
        <p:nvSpPr>
          <p:cNvPr id="116" name="Google Shape;116;p3"/>
          <p:cNvSpPr/>
          <p:nvPr/>
        </p:nvSpPr>
        <p:spPr>
          <a:xfrm>
            <a:off x="11013638" y="3848219"/>
            <a:ext cx="2845594" cy="2540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None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Optimize your marketing campaigns for better performance using AI-powered analytics and automation tools for tracking, optimization, and reporting.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742950" y="751642"/>
            <a:ext cx="6589395" cy="663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150"/>
              <a:buFont typeface="Poppins Light"/>
              <a:buNone/>
            </a:pPr>
            <a:r>
              <a:rPr b="0" i="0" lang="en-US" sz="41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Target Audience Analysis</a:t>
            </a:r>
            <a:endParaRPr b="0" i="0" sz="4150" u="none" cap="none" strike="noStrike"/>
          </a:p>
        </p:txBody>
      </p:sp>
      <p:sp>
        <p:nvSpPr>
          <p:cNvPr id="124" name="Google Shape;124;p4"/>
          <p:cNvSpPr/>
          <p:nvPr/>
        </p:nvSpPr>
        <p:spPr>
          <a:xfrm>
            <a:off x="742950" y="1733312"/>
            <a:ext cx="3722965" cy="2596396"/>
          </a:xfrm>
          <a:prstGeom prst="roundRect">
            <a:avLst>
              <a:gd fmla="val 3434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962739" y="1953101"/>
            <a:ext cx="2653427" cy="331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050"/>
              <a:buFont typeface="Poppins Light"/>
              <a:buNone/>
            </a:pPr>
            <a:r>
              <a:rPr b="0" i="0" lang="en-US" sz="20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Data Collection</a:t>
            </a:r>
            <a:endParaRPr b="0" i="0" sz="2050" u="none" cap="none" strike="noStrike"/>
          </a:p>
        </p:txBody>
      </p:sp>
      <p:sp>
        <p:nvSpPr>
          <p:cNvPr id="126" name="Google Shape;126;p4"/>
          <p:cNvSpPr/>
          <p:nvPr/>
        </p:nvSpPr>
        <p:spPr>
          <a:xfrm>
            <a:off x="962739" y="2412087"/>
            <a:ext cx="3283387" cy="135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Roboto Light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Gather data from various sources like website analytics, social media interactions, and customer surveys.</a:t>
            </a:r>
            <a:endParaRPr b="0" i="0" sz="1650" u="none" cap="none" strike="noStrike"/>
          </a:p>
        </p:txBody>
      </p:sp>
      <p:sp>
        <p:nvSpPr>
          <p:cNvPr id="127" name="Google Shape;127;p4"/>
          <p:cNvSpPr/>
          <p:nvPr/>
        </p:nvSpPr>
        <p:spPr>
          <a:xfrm>
            <a:off x="4678085" y="1733312"/>
            <a:ext cx="3722965" cy="2596396"/>
          </a:xfrm>
          <a:prstGeom prst="roundRect">
            <a:avLst>
              <a:gd fmla="val 3434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4897874" y="1953101"/>
            <a:ext cx="2653427" cy="331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050"/>
              <a:buFont typeface="Poppins Light"/>
              <a:buNone/>
            </a:pPr>
            <a:r>
              <a:rPr b="0" i="0" lang="en-US" sz="20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AI-Powered Insights</a:t>
            </a:r>
            <a:endParaRPr b="0" i="0" sz="2050" u="none" cap="none" strike="noStrike"/>
          </a:p>
        </p:txBody>
      </p:sp>
      <p:sp>
        <p:nvSpPr>
          <p:cNvPr id="129" name="Google Shape;129;p4"/>
          <p:cNvSpPr/>
          <p:nvPr/>
        </p:nvSpPr>
        <p:spPr>
          <a:xfrm>
            <a:off x="4897874" y="2412087"/>
            <a:ext cx="3283387" cy="169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Roboto Light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Leverage AI tools to analyze the data, identify patterns, and generate insights about your audience's demographics, interests, and behaviors.</a:t>
            </a:r>
            <a:endParaRPr b="0" i="0" sz="1650" u="none" cap="none" strike="noStrike"/>
          </a:p>
        </p:txBody>
      </p:sp>
      <p:sp>
        <p:nvSpPr>
          <p:cNvPr id="130" name="Google Shape;130;p4"/>
          <p:cNvSpPr/>
          <p:nvPr/>
        </p:nvSpPr>
        <p:spPr>
          <a:xfrm>
            <a:off x="742950" y="4541877"/>
            <a:ext cx="3722965" cy="2935962"/>
          </a:xfrm>
          <a:prstGeom prst="roundRect">
            <a:avLst>
              <a:gd fmla="val 3037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962739" y="4761667"/>
            <a:ext cx="2653427" cy="331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050"/>
              <a:buFont typeface="Poppins Light"/>
              <a:buNone/>
            </a:pPr>
            <a:r>
              <a:rPr b="0" i="0" lang="en-US" sz="20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Targeted Marketing</a:t>
            </a:r>
            <a:endParaRPr b="0" i="0" sz="2050" u="none" cap="none" strike="noStrike"/>
          </a:p>
        </p:txBody>
      </p:sp>
      <p:sp>
        <p:nvSpPr>
          <p:cNvPr id="132" name="Google Shape;132;p4"/>
          <p:cNvSpPr/>
          <p:nvPr/>
        </p:nvSpPr>
        <p:spPr>
          <a:xfrm>
            <a:off x="962739" y="5220653"/>
            <a:ext cx="3283387" cy="135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Roboto Light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Use the insights to create targeted marketing campaigns that resonate with your audience's needs and preferences.</a:t>
            </a:r>
            <a:endParaRPr b="0" i="0" sz="1650" u="none" cap="none" strike="noStrike"/>
          </a:p>
        </p:txBody>
      </p:sp>
      <p:sp>
        <p:nvSpPr>
          <p:cNvPr id="133" name="Google Shape;133;p4"/>
          <p:cNvSpPr/>
          <p:nvPr/>
        </p:nvSpPr>
        <p:spPr>
          <a:xfrm>
            <a:off x="4678085" y="4541877"/>
            <a:ext cx="3722965" cy="2935962"/>
          </a:xfrm>
          <a:prstGeom prst="roundRect">
            <a:avLst>
              <a:gd fmla="val 3037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4897874" y="4761667"/>
            <a:ext cx="2653427" cy="331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050"/>
              <a:buFont typeface="Poppins Light"/>
              <a:buNone/>
            </a:pPr>
            <a:r>
              <a:rPr b="0" i="0" lang="en-US" sz="20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Example</a:t>
            </a:r>
            <a:endParaRPr b="0" i="0" sz="2050" u="none" cap="none" strike="noStrike"/>
          </a:p>
        </p:txBody>
      </p:sp>
      <p:sp>
        <p:nvSpPr>
          <p:cNvPr id="135" name="Google Shape;135;p4"/>
          <p:cNvSpPr/>
          <p:nvPr/>
        </p:nvSpPr>
        <p:spPr>
          <a:xfrm>
            <a:off x="4897874" y="5220653"/>
            <a:ext cx="3283387" cy="203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650"/>
              <a:buFont typeface="Roboto Light"/>
              <a:buNone/>
            </a:pPr>
            <a:r>
              <a:rPr b="0" i="0" lang="en-US" sz="16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 bakery uses AI to analyze customer purchase history and identify that they have a preference for vegan options, leading them to develop and promote a new line of vegan pastries.</a:t>
            </a:r>
            <a:endParaRPr b="0" i="0" sz="165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793825" y="226650"/>
            <a:ext cx="10753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Competitive </a:t>
            </a:r>
            <a:r>
              <a:rPr lang="en-US" sz="4450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Analysis</a:t>
            </a:r>
            <a:endParaRPr b="0" i="0" sz="4450" u="none" cap="none" strike="noStrike"/>
          </a:p>
        </p:txBody>
      </p:sp>
      <p:pic>
        <p:nvPicPr>
          <p:cNvPr id="142" name="Google Shape;1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975" y="1222700"/>
            <a:ext cx="13134426" cy="70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773073" y="608648"/>
            <a:ext cx="5522357" cy="690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00"/>
              <a:buFont typeface="Poppins Light"/>
              <a:buNone/>
            </a:pPr>
            <a:r>
              <a:rPr b="0" i="0" lang="en-US" sz="43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Content Creation</a:t>
            </a:r>
            <a:endParaRPr b="0" i="0" sz="4300" u="none" cap="none" strike="noStrike"/>
          </a:p>
        </p:txBody>
      </p:sp>
      <p:pic>
        <p:nvPicPr>
          <p:cNvPr descr="preencoded.png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73" y="1630085"/>
            <a:ext cx="552212" cy="55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773073" y="2403158"/>
            <a:ext cx="2761178" cy="345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Brainstorming</a:t>
            </a:r>
            <a:endParaRPr b="0" i="0" sz="2150" u="none" cap="none" strike="noStrike"/>
          </a:p>
        </p:txBody>
      </p:sp>
      <p:sp>
        <p:nvSpPr>
          <p:cNvPr id="152" name="Google Shape;152;p6"/>
          <p:cNvSpPr/>
          <p:nvPr/>
        </p:nvSpPr>
        <p:spPr>
          <a:xfrm>
            <a:off x="773073" y="2880717"/>
            <a:ext cx="3633311" cy="1060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Use AI to generate content ideas, outlines, and drafts based on your target audience and keywords.</a:t>
            </a:r>
            <a:endParaRPr b="0" i="0" sz="1700" u="none" cap="none" strike="noStrike"/>
          </a:p>
        </p:txBody>
      </p:sp>
      <p:pic>
        <p:nvPicPr>
          <p:cNvPr descr="preencoded.png"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616" y="1630085"/>
            <a:ext cx="552212" cy="55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4737616" y="2403158"/>
            <a:ext cx="2761178" cy="345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Writing</a:t>
            </a:r>
            <a:endParaRPr b="0" i="0" sz="2150" u="none" cap="none" strike="noStrike"/>
          </a:p>
        </p:txBody>
      </p:sp>
      <p:sp>
        <p:nvSpPr>
          <p:cNvPr id="155" name="Google Shape;155;p6"/>
          <p:cNvSpPr/>
          <p:nvPr/>
        </p:nvSpPr>
        <p:spPr>
          <a:xfrm>
            <a:off x="4737616" y="2880717"/>
            <a:ext cx="3633311" cy="1413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AI writing assistants can help you write engaging blog posts, social media captions, emails, and even website copy.</a:t>
            </a:r>
            <a:endParaRPr b="0" i="0" sz="1700" u="none" cap="none" strike="noStrike"/>
          </a:p>
        </p:txBody>
      </p:sp>
      <p:pic>
        <p:nvPicPr>
          <p:cNvPr descr="preencoded.png" id="156" name="Google Shape;15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073" y="4956810"/>
            <a:ext cx="552212" cy="55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773073" y="5729883"/>
            <a:ext cx="2761178" cy="345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Visuals</a:t>
            </a:r>
            <a:endParaRPr b="0" i="0" sz="2150" u="none" cap="none" strike="noStrike"/>
          </a:p>
        </p:txBody>
      </p:sp>
      <p:sp>
        <p:nvSpPr>
          <p:cNvPr id="158" name="Google Shape;158;p6"/>
          <p:cNvSpPr/>
          <p:nvPr/>
        </p:nvSpPr>
        <p:spPr>
          <a:xfrm>
            <a:off x="773073" y="6207443"/>
            <a:ext cx="3633311" cy="1413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Generate images, videos, and infographics using AI tools to enhance your content and make it more visually appealing.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6256020" y="782479"/>
            <a:ext cx="6806208" cy="687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00"/>
              <a:buFont typeface="Poppins Light"/>
              <a:buNone/>
            </a:pPr>
            <a:r>
              <a:rPr b="0" i="0" lang="en-US" sz="43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Campaign Management</a:t>
            </a:r>
            <a:endParaRPr b="0" i="0" sz="4300" u="none" cap="none" strike="noStrike"/>
          </a:p>
        </p:txBody>
      </p:sp>
      <p:sp>
        <p:nvSpPr>
          <p:cNvPr id="166" name="Google Shape;166;p7"/>
          <p:cNvSpPr/>
          <p:nvPr/>
        </p:nvSpPr>
        <p:spPr>
          <a:xfrm>
            <a:off x="6570583" y="1799392"/>
            <a:ext cx="30480" cy="5647730"/>
          </a:xfrm>
          <a:prstGeom prst="roundRect">
            <a:avLst>
              <a:gd fmla="val 303018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6802695" y="2278737"/>
            <a:ext cx="769620" cy="30480"/>
          </a:xfrm>
          <a:prstGeom prst="roundRect">
            <a:avLst>
              <a:gd fmla="val 303018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6338471" y="2046684"/>
            <a:ext cx="494705" cy="494705"/>
          </a:xfrm>
          <a:prstGeom prst="roundRect">
            <a:avLst>
              <a:gd fmla="val 18670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6537662" y="2129076"/>
            <a:ext cx="96322" cy="329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550"/>
              <a:buFont typeface="Poppins Light"/>
              <a:buNone/>
            </a:pPr>
            <a:r>
              <a:rPr b="0" i="0" lang="en-US" sz="25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b="0" i="0" sz="2550" u="none" cap="none" strike="noStrike"/>
          </a:p>
        </p:txBody>
      </p:sp>
      <p:sp>
        <p:nvSpPr>
          <p:cNvPr id="170" name="Google Shape;170;p7"/>
          <p:cNvSpPr/>
          <p:nvPr/>
        </p:nvSpPr>
        <p:spPr>
          <a:xfrm>
            <a:off x="7795260" y="2019181"/>
            <a:ext cx="2748796" cy="34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Campaign Planning</a:t>
            </a:r>
            <a:endParaRPr b="0" i="0" sz="2150" u="none" cap="none" strike="noStrike"/>
          </a:p>
        </p:txBody>
      </p:sp>
      <p:sp>
        <p:nvSpPr>
          <p:cNvPr id="171" name="Google Shape;171;p7"/>
          <p:cNvSpPr/>
          <p:nvPr/>
        </p:nvSpPr>
        <p:spPr>
          <a:xfrm>
            <a:off x="7795260" y="2494717"/>
            <a:ext cx="6065520" cy="1055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Use AI to plan and schedule your marketing campaigns across different channels, based on your target audience and campaign objectives.</a:t>
            </a:r>
            <a:endParaRPr b="0" i="0" sz="1700" u="none" cap="none" strike="noStrike"/>
          </a:p>
        </p:txBody>
      </p:sp>
      <p:sp>
        <p:nvSpPr>
          <p:cNvPr id="172" name="Google Shape;172;p7"/>
          <p:cNvSpPr/>
          <p:nvPr/>
        </p:nvSpPr>
        <p:spPr>
          <a:xfrm>
            <a:off x="6802695" y="4469130"/>
            <a:ext cx="769620" cy="30480"/>
          </a:xfrm>
          <a:prstGeom prst="roundRect">
            <a:avLst>
              <a:gd fmla="val 303018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6338471" y="4237077"/>
            <a:ext cx="494705" cy="494705"/>
          </a:xfrm>
          <a:prstGeom prst="roundRect">
            <a:avLst>
              <a:gd fmla="val 18670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6491466" y="4319468"/>
            <a:ext cx="188595" cy="329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550"/>
              <a:buFont typeface="Poppins Light"/>
              <a:buNone/>
            </a:pPr>
            <a:r>
              <a:rPr b="0" i="0" lang="en-US" sz="25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i="0" sz="2550" u="none" cap="none" strike="noStrike"/>
          </a:p>
        </p:txBody>
      </p:sp>
      <p:sp>
        <p:nvSpPr>
          <p:cNvPr id="175" name="Google Shape;175;p7"/>
          <p:cNvSpPr/>
          <p:nvPr/>
        </p:nvSpPr>
        <p:spPr>
          <a:xfrm>
            <a:off x="7795260" y="4209574"/>
            <a:ext cx="2835950" cy="34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Campaign Execution</a:t>
            </a:r>
            <a:endParaRPr b="0" i="0" sz="2150" u="none" cap="none" strike="noStrike"/>
          </a:p>
        </p:txBody>
      </p:sp>
      <p:sp>
        <p:nvSpPr>
          <p:cNvPr id="176" name="Google Shape;176;p7"/>
          <p:cNvSpPr/>
          <p:nvPr/>
        </p:nvSpPr>
        <p:spPr>
          <a:xfrm>
            <a:off x="7795260" y="4685109"/>
            <a:ext cx="6065520" cy="703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Automate your campaign execution using AI tools to streamline your workflow and save time on repetitive tasks.</a:t>
            </a:r>
            <a:endParaRPr b="0" i="0" sz="1700" u="none" cap="none" strike="noStrike"/>
          </a:p>
        </p:txBody>
      </p:sp>
      <p:sp>
        <p:nvSpPr>
          <p:cNvPr id="177" name="Google Shape;177;p7"/>
          <p:cNvSpPr/>
          <p:nvPr/>
        </p:nvSpPr>
        <p:spPr>
          <a:xfrm>
            <a:off x="6802695" y="6307693"/>
            <a:ext cx="769620" cy="30480"/>
          </a:xfrm>
          <a:prstGeom prst="roundRect">
            <a:avLst>
              <a:gd fmla="val 303018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338471" y="6075640"/>
            <a:ext cx="494705" cy="494705"/>
          </a:xfrm>
          <a:prstGeom prst="roundRect">
            <a:avLst>
              <a:gd fmla="val 18670" name="adj"/>
            </a:avLst>
          </a:prstGeom>
          <a:solidFill>
            <a:srgbClr val="3D3D42"/>
          </a:solidFill>
          <a:ln cap="flat" cmpd="sng" w="9525">
            <a:solidFill>
              <a:srgbClr val="565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6489323" y="6158032"/>
            <a:ext cx="192881" cy="329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550"/>
              <a:buFont typeface="Poppins Light"/>
              <a:buNone/>
            </a:pPr>
            <a:r>
              <a:rPr b="0" i="0" lang="en-US" sz="25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3</a:t>
            </a:r>
            <a:endParaRPr b="0" i="0" sz="2550" u="none" cap="none" strike="noStrike"/>
          </a:p>
        </p:txBody>
      </p:sp>
      <p:sp>
        <p:nvSpPr>
          <p:cNvPr id="180" name="Google Shape;180;p7"/>
          <p:cNvSpPr/>
          <p:nvPr/>
        </p:nvSpPr>
        <p:spPr>
          <a:xfrm>
            <a:off x="7795260" y="6048137"/>
            <a:ext cx="2987635" cy="34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81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150"/>
              <a:buFont typeface="Poppins Light"/>
              <a:buNone/>
            </a:pPr>
            <a:r>
              <a:rPr b="0" i="0" lang="en-US" sz="215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Campaign Monitoring</a:t>
            </a:r>
            <a:endParaRPr b="0" i="0" sz="2150" u="none" cap="none" strike="noStrike"/>
          </a:p>
        </p:txBody>
      </p:sp>
      <p:sp>
        <p:nvSpPr>
          <p:cNvPr id="181" name="Google Shape;181;p7"/>
          <p:cNvSpPr/>
          <p:nvPr/>
        </p:nvSpPr>
        <p:spPr>
          <a:xfrm>
            <a:off x="7795260" y="6523672"/>
            <a:ext cx="6065520" cy="703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764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00"/>
              <a:buFont typeface="Roboto Light"/>
              <a:buNone/>
            </a:pPr>
            <a:r>
              <a:rPr b="0" i="0" lang="en-US" sz="170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Track your campaign performance using AI-powered analytics to identify areas for improvement and optimize your strategies.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793790" y="1832610"/>
            <a:ext cx="8374261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Staying Safe in the Digital Age</a:t>
            </a:r>
            <a:endParaRPr b="0" i="0" sz="4450" u="none" cap="none" strike="noStrike"/>
          </a:p>
        </p:txBody>
      </p:sp>
      <p:pic>
        <p:nvPicPr>
          <p:cNvPr descr="preencoded.png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430" y="2995017"/>
            <a:ext cx="1614011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4013002" y="3259336"/>
            <a:ext cx="82748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b="0" i="0" sz="2200" u="none" cap="none" strike="noStrike"/>
          </a:p>
        </p:txBody>
      </p:sp>
      <p:sp>
        <p:nvSpPr>
          <p:cNvPr id="190" name="Google Shape;190;p8"/>
          <p:cNvSpPr/>
          <p:nvPr/>
        </p:nvSpPr>
        <p:spPr>
          <a:xfrm>
            <a:off x="5088255" y="3221831"/>
            <a:ext cx="193976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Cybersecurity</a:t>
            </a:r>
            <a:endParaRPr b="0" i="0" sz="2200" u="none" cap="none" strike="noStrike"/>
          </a:p>
        </p:txBody>
      </p:sp>
      <p:sp>
        <p:nvSpPr>
          <p:cNvPr id="191" name="Google Shape;191;p8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fmla="val 625116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424" y="3859649"/>
            <a:ext cx="3228022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3973354" y="4036814"/>
            <a:ext cx="162163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i="0" sz="2200" u="none" cap="none" strike="noStrike"/>
          </a:p>
        </p:txBody>
      </p:sp>
      <p:sp>
        <p:nvSpPr>
          <p:cNvPr id="194" name="Google Shape;194;p8"/>
          <p:cNvSpPr/>
          <p:nvPr/>
        </p:nvSpPr>
        <p:spPr>
          <a:xfrm>
            <a:off x="5895261" y="4086463"/>
            <a:ext cx="2329696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Threat Detection</a:t>
            </a:r>
            <a:endParaRPr b="0" i="0" sz="2200" u="none" cap="none" strike="noStrike"/>
          </a:p>
        </p:txBody>
      </p:sp>
      <p:sp>
        <p:nvSpPr>
          <p:cNvPr id="195" name="Google Shape;195;p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fmla="val 625116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6" name="Google Shape;1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3418" y="4724281"/>
            <a:ext cx="4842034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/>
          <p:nvPr/>
        </p:nvSpPr>
        <p:spPr>
          <a:xfrm>
            <a:off x="3971449" y="4901446"/>
            <a:ext cx="165854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3</a:t>
            </a:r>
            <a:endParaRPr b="0" i="0" sz="2200" u="none" cap="none" strike="noStrike"/>
          </a:p>
        </p:txBody>
      </p:sp>
      <p:sp>
        <p:nvSpPr>
          <p:cNvPr id="198" name="Google Shape;198;p8"/>
          <p:cNvSpPr/>
          <p:nvPr/>
        </p:nvSpPr>
        <p:spPr>
          <a:xfrm>
            <a:off x="6702266" y="4951095"/>
            <a:ext cx="296489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Prevention Strategies</a:t>
            </a:r>
            <a:endParaRPr b="0" i="0" sz="2200" u="none" cap="none" strike="noStrike"/>
          </a:p>
        </p:txBody>
      </p:sp>
      <p:sp>
        <p:nvSpPr>
          <p:cNvPr id="199" name="Google Shape;199;p8"/>
          <p:cNvSpPr/>
          <p:nvPr/>
        </p:nvSpPr>
        <p:spPr>
          <a:xfrm>
            <a:off x="6532126" y="5545336"/>
            <a:ext cx="7247811" cy="15240"/>
          </a:xfrm>
          <a:prstGeom prst="roundRect">
            <a:avLst>
              <a:gd fmla="val 625116" name="adj"/>
            </a:avLst>
          </a:prstGeom>
          <a:solidFill>
            <a:srgbClr val="5656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0" name="Google Shape;20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94" y="5588913"/>
            <a:ext cx="6456164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3967401" y="5766078"/>
            <a:ext cx="173712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4</a:t>
            </a:r>
            <a:endParaRPr b="0" i="0" sz="2200" u="none" cap="none" strike="noStrike"/>
          </a:p>
        </p:txBody>
      </p:sp>
      <p:sp>
        <p:nvSpPr>
          <p:cNvPr id="202" name="Google Shape;202;p8"/>
          <p:cNvSpPr/>
          <p:nvPr/>
        </p:nvSpPr>
        <p:spPr>
          <a:xfrm>
            <a:off x="7509272" y="5815727"/>
            <a:ext cx="195619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E5E0DF"/>
                </a:solidFill>
                <a:latin typeface="Poppins Light"/>
                <a:ea typeface="Poppins Light"/>
                <a:cs typeface="Poppins Light"/>
                <a:sym typeface="Poppins Light"/>
              </a:rPr>
              <a:t>Best Practices</a:t>
            </a:r>
            <a:endParaRPr b="0" i="0" sz="2200" u="none" cap="none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ecfbb7a64_2_22"/>
          <p:cNvSpPr/>
          <p:nvPr/>
        </p:nvSpPr>
        <p:spPr>
          <a:xfrm>
            <a:off x="793790" y="2301954"/>
            <a:ext cx="824388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 Light"/>
              <a:buNone/>
            </a:pPr>
            <a:r>
              <a:rPr b="0" i="0" lang="en-US" sz="445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Understanding Cyber Threats</a:t>
            </a:r>
            <a:endParaRPr b="0" i="0" sz="4450" u="none" cap="none" strike="noStrike"/>
          </a:p>
        </p:txBody>
      </p:sp>
      <p:sp>
        <p:nvSpPr>
          <p:cNvPr id="209" name="Google Shape;209;g32ecfbb7a64_2_22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Common Threats</a:t>
            </a:r>
            <a:endParaRPr b="0" i="0" sz="2200" u="none" cap="none" strike="noStrike"/>
          </a:p>
        </p:txBody>
      </p:sp>
      <p:sp>
        <p:nvSpPr>
          <p:cNvPr id="210" name="Google Shape;210;g32ecfbb7a64_2_22"/>
          <p:cNvSpPr/>
          <p:nvPr/>
        </p:nvSpPr>
        <p:spPr>
          <a:xfrm>
            <a:off x="793790" y="4158853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Social Engineering Attacks</a:t>
            </a:r>
            <a:endParaRPr b="0" i="0" sz="1750" u="none" cap="none" strike="noStrike"/>
          </a:p>
        </p:txBody>
      </p:sp>
      <p:sp>
        <p:nvSpPr>
          <p:cNvPr id="211" name="Google Shape;211;g32ecfbb7a64_2_22"/>
          <p:cNvSpPr/>
          <p:nvPr/>
        </p:nvSpPr>
        <p:spPr>
          <a:xfrm>
            <a:off x="793790" y="4601051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Data Breaches</a:t>
            </a:r>
            <a:endParaRPr b="0" i="0" sz="1750" u="none" cap="none" strike="noStrike"/>
          </a:p>
        </p:txBody>
      </p:sp>
      <p:sp>
        <p:nvSpPr>
          <p:cNvPr id="212" name="Google Shape;212;g32ecfbb7a64_2_22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Ransomware</a:t>
            </a:r>
            <a:endParaRPr b="0" i="0" sz="1750" u="none" cap="none" strike="noStrike"/>
          </a:p>
        </p:txBody>
      </p:sp>
      <p:sp>
        <p:nvSpPr>
          <p:cNvPr id="213" name="Google Shape;213;g32ecfbb7a64_2_22"/>
          <p:cNvSpPr/>
          <p:nvPr/>
        </p:nvSpPr>
        <p:spPr>
          <a:xfrm>
            <a:off x="793790" y="5485448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Identity Theft</a:t>
            </a:r>
            <a:endParaRPr b="0" i="0" sz="1750" u="none" cap="none" strike="noStrike"/>
          </a:p>
        </p:txBody>
      </p:sp>
      <p:sp>
        <p:nvSpPr>
          <p:cNvPr id="214" name="Google Shape;214;g32ecfbb7a64_2_22"/>
          <p:cNvSpPr/>
          <p:nvPr/>
        </p:nvSpPr>
        <p:spPr>
          <a:xfrm>
            <a:off x="7599521" y="357770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2200"/>
              <a:buFont typeface="Poppins Light"/>
              <a:buNone/>
            </a:pPr>
            <a:r>
              <a:rPr b="0" i="0" lang="en-US" sz="2200" u="none" cap="none" strike="noStrike">
                <a:solidFill>
                  <a:srgbClr val="F2F2F3"/>
                </a:solidFill>
                <a:latin typeface="Poppins Light"/>
                <a:ea typeface="Poppins Light"/>
                <a:cs typeface="Poppins Light"/>
                <a:sym typeface="Poppins Light"/>
              </a:rPr>
              <a:t>Emerging Threats</a:t>
            </a:r>
            <a:endParaRPr b="0" i="0" sz="2200" u="none" cap="none" strike="noStrike"/>
          </a:p>
        </p:txBody>
      </p:sp>
      <p:sp>
        <p:nvSpPr>
          <p:cNvPr id="215" name="Google Shape;215;g32ecfbb7a64_2_22"/>
          <p:cNvSpPr/>
          <p:nvPr/>
        </p:nvSpPr>
        <p:spPr>
          <a:xfrm>
            <a:off x="7599521" y="4158853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Email Compromise</a:t>
            </a:r>
            <a:endParaRPr b="0" i="0" sz="1750" u="none" cap="none" strike="noStrike"/>
          </a:p>
        </p:txBody>
      </p:sp>
      <p:sp>
        <p:nvSpPr>
          <p:cNvPr id="216" name="Google Shape;216;g32ecfbb7a64_2_22"/>
          <p:cNvSpPr/>
          <p:nvPr/>
        </p:nvSpPr>
        <p:spPr>
          <a:xfrm>
            <a:off x="7599521" y="4601051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Cloud Security Threats</a:t>
            </a:r>
            <a:endParaRPr b="0" i="0" sz="1750" u="none" cap="none" strike="noStrike"/>
          </a:p>
        </p:txBody>
      </p:sp>
      <p:sp>
        <p:nvSpPr>
          <p:cNvPr id="217" name="Google Shape;217;g32ecfbb7a64_2_22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Roboto Light"/>
              <a:buChar char="•"/>
            </a:pPr>
            <a:r>
              <a:rPr b="0" i="0" lang="en-US" sz="1750" u="none" cap="none" strike="noStrike">
                <a:solidFill>
                  <a:srgbClr val="E5E0DF"/>
                </a:solidFill>
                <a:latin typeface="Roboto Light"/>
                <a:ea typeface="Roboto Light"/>
                <a:cs typeface="Roboto Light"/>
                <a:sym typeface="Roboto Light"/>
              </a:rPr>
              <a:t>Deepfakes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2025-01-29T15:57:02Z</dcterms:created>
  <dc:creator>PptxGenJS</dc:creator>
</cp:coreProperties>
</file>